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Override1.xml" ContentType="application/vnd.openxmlformats-officedocument.themeOverrid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notesSlides/notesSlide6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2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  <p:sldMasterId id="2147483664" r:id="rId2"/>
  </p:sldMasterIdLst>
  <p:notesMasterIdLst>
    <p:notesMasterId r:id="rId18"/>
  </p:notesMasterIdLst>
  <p:handoutMasterIdLst>
    <p:handoutMasterId r:id="rId19"/>
  </p:handoutMasterIdLst>
  <p:sldIdLst>
    <p:sldId id="260" r:id="rId3"/>
    <p:sldId id="293" r:id="rId4"/>
    <p:sldId id="267" r:id="rId5"/>
    <p:sldId id="298" r:id="rId6"/>
    <p:sldId id="306" r:id="rId7"/>
    <p:sldId id="308" r:id="rId8"/>
    <p:sldId id="272" r:id="rId9"/>
    <p:sldId id="300" r:id="rId10"/>
    <p:sldId id="299" r:id="rId11"/>
    <p:sldId id="305" r:id="rId12"/>
    <p:sldId id="302" r:id="rId13"/>
    <p:sldId id="303" r:id="rId14"/>
    <p:sldId id="304" r:id="rId15"/>
    <p:sldId id="307" r:id="rId16"/>
    <p:sldId id="297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A5E75"/>
    <a:srgbClr val="8EC5BA"/>
    <a:srgbClr val="048535"/>
    <a:srgbClr val="06AE49"/>
    <a:srgbClr val="BBDCD5"/>
    <a:srgbClr val="899516"/>
    <a:srgbClr val="0F4010"/>
    <a:srgbClr val="89B2AA"/>
    <a:srgbClr val="92BBB2"/>
    <a:srgbClr val="07D7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6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-3846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A62AB-C10E-4A99-99A5-9EE1606CF412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CDEB3B-B050-4A06-99C6-0C37BEE145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192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包图简圆体" panose="02010601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包图简圆体" panose="02010601030101010101" pitchFamily="2" charset="-122"/>
              </a:defRPr>
            </a:lvl1pPr>
          </a:lstStyle>
          <a:p>
            <a:fld id="{7F25A8C7-CC1A-4A08-9B4B-31F43B054C7F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包图简圆体" panose="02010601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包图简圆体" panose="02010601030101010101" pitchFamily="2" charset="-122"/>
              </a:defRPr>
            </a:lvl1pPr>
          </a:lstStyle>
          <a:p>
            <a:fld id="{F9E1B693-632D-4080-9CF6-EA28B66DC80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2265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包图简圆体" panose="02010601030101010101" pitchFamily="2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包图简圆体" panose="02010601030101010101" pitchFamily="2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包图简圆体" panose="02010601030101010101" pitchFamily="2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包图简圆体" panose="02010601030101010101" pitchFamily="2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包图简圆体" panose="02010601030101010101" pitchFamily="2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1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10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04687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42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9376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175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81560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15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105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4187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4542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4929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73841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296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E1B693-632D-4080-9CF6-EA28B66DC80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392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微软雅黑" panose="020B0503020204020204" pitchFamily="34" charset="-122"/>
              </a:r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6543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854199"/>
            <a:ext cx="9144000" cy="1655763"/>
          </a:xfrm>
        </p:spPr>
        <p:txBody>
          <a:bodyPr anchor="b">
            <a:normAutofit/>
          </a:bodyPr>
          <a:lstStyle>
            <a:lvl1pPr algn="ctr">
              <a:defRPr sz="7200" b="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2022/5/26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8523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02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03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132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2022/5/26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0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3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909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372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4507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957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831379" y="6739570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4158372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包图简圆体" panose="02010601030101010101" pitchFamily="2" charset="-122"/>
                <a:ea typeface="包图简圆体" panose="02010601030101010101" pitchFamily="2" charset="-122"/>
              </a:defRPr>
            </a:lvl1pPr>
          </a:lstStyle>
          <a:p>
            <a:fld id="{D997B5FA-0921-464F-AAE1-844C04324D75}" type="datetimeFigureOut">
              <a:rPr lang="zh-CN" altLang="en-US" smtClean="0"/>
              <a:pPr/>
              <a:t>2022/5/26</a:t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包图简圆体" panose="02010601030101010101" pitchFamily="2" charset="-122"/>
                <a:ea typeface="包图简圆体" panose="02010601030101010101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包图简圆体" panose="02010601030101010101" pitchFamily="2" charset="-122"/>
                <a:ea typeface="包图简圆体" panose="02010601030101010101" pitchFamily="2" charset="-122"/>
              </a:defRPr>
            </a:lvl1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2" name="KSO_TEMPLATE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包图简圆体" panose="02010601030101010101" pitchFamily="2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  <p:sldLayoutId id="2147483658" r:id="rId4"/>
    <p:sldLayoutId id="2147483657" r:id="rId5"/>
    <p:sldLayoutId id="2147483659" r:id="rId6"/>
    <p:sldLayoutId id="2147483660" r:id="rId7"/>
    <p:sldLayoutId id="2147483661" r:id="rId8"/>
    <p:sldLayoutId id="2147483662" r:id="rId9"/>
    <p:sldLayoutId id="2147483663" r:id="rId10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包图简圆体" panose="02010601030101010101" pitchFamily="2" charset="-122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包图简圆体" panose="02010601030101010101" pitchFamily="2" charset="-122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包图简圆体" panose="02010601030101010101" pitchFamily="2" charset="-122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包图简圆体" panose="02010601030101010101" pitchFamily="2" charset="-122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包图简圆体" panose="02010601030101010101" pitchFamily="2" charset="-122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包图简圆体" panose="02010601030101010101" pitchFamily="2" charset="-122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352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2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9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同心圆 34"/>
          <p:cNvSpPr/>
          <p:nvPr/>
        </p:nvSpPr>
        <p:spPr>
          <a:xfrm>
            <a:off x="5908675" y="1731010"/>
            <a:ext cx="375920" cy="38227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同心圆 35"/>
          <p:cNvSpPr/>
          <p:nvPr/>
        </p:nvSpPr>
        <p:spPr>
          <a:xfrm>
            <a:off x="649033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7" name="同心圆 36"/>
          <p:cNvSpPr/>
          <p:nvPr/>
        </p:nvSpPr>
        <p:spPr>
          <a:xfrm>
            <a:off x="541972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055235" y="3625850"/>
            <a:ext cx="45427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工作安排</a:t>
            </a:r>
          </a:p>
        </p:txBody>
      </p:sp>
      <p:sp>
        <p:nvSpPr>
          <p:cNvPr id="40" name="矩形 39"/>
          <p:cNvSpPr/>
          <p:nvPr/>
        </p:nvSpPr>
        <p:spPr>
          <a:xfrm>
            <a:off x="4949825" y="2626360"/>
            <a:ext cx="2292350" cy="7289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PART.01</a:t>
            </a: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013479" y="6235389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A084A7E-A67A-41BE-AA65-63CB236301E5}"/>
              </a:ext>
            </a:extLst>
          </p:cNvPr>
          <p:cNvSpPr txBox="1"/>
          <p:nvPr/>
        </p:nvSpPr>
        <p:spPr>
          <a:xfrm>
            <a:off x="1263517" y="971920"/>
            <a:ext cx="2642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主要功能</a:t>
            </a:r>
            <a:r>
              <a:rPr lang="zh-CN" altLang="en-US" sz="2000" dirty="0"/>
              <a:t>：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361FFD1-F258-4CB6-8FA0-D98A67174270}"/>
              </a:ext>
            </a:extLst>
          </p:cNvPr>
          <p:cNvGrpSpPr/>
          <p:nvPr/>
        </p:nvGrpSpPr>
        <p:grpSpPr>
          <a:xfrm>
            <a:off x="2847936" y="1864326"/>
            <a:ext cx="7961152" cy="538609"/>
            <a:chOff x="2986481" y="1728132"/>
            <a:chExt cx="7961152" cy="538609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055E97AB-190B-4F58-8597-1842F07E72D1}"/>
                </a:ext>
              </a:extLst>
            </p:cNvPr>
            <p:cNvSpPr/>
            <p:nvPr/>
          </p:nvSpPr>
          <p:spPr>
            <a:xfrm>
              <a:off x="2986481" y="1728132"/>
              <a:ext cx="637563" cy="52322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FD6590F-06BA-420E-91E1-EAC9C95A2FB4}"/>
                </a:ext>
              </a:extLst>
            </p:cNvPr>
            <p:cNvSpPr txBox="1"/>
            <p:nvPr/>
          </p:nvSpPr>
          <p:spPr>
            <a:xfrm>
              <a:off x="3145872" y="1818311"/>
              <a:ext cx="42783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/>
                <a:t>1</a:t>
              </a:r>
              <a:endParaRPr lang="zh-CN" altLang="en-US" sz="2000" dirty="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572E3F2E-CED3-479D-9268-9D39CD85685A}"/>
                </a:ext>
              </a:extLst>
            </p:cNvPr>
            <p:cNvSpPr txBox="1"/>
            <p:nvPr/>
          </p:nvSpPr>
          <p:spPr>
            <a:xfrm>
              <a:off x="3951215" y="1805076"/>
              <a:ext cx="69964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计步，</a:t>
              </a:r>
              <a:r>
                <a:rPr lang="en-US" altLang="zh-CN" sz="2400" dirty="0" err="1"/>
                <a:t>xyz</a:t>
              </a:r>
              <a:r>
                <a:rPr lang="zh-CN" altLang="en-US" sz="2400" dirty="0"/>
                <a:t>轴加速度显示，</a:t>
              </a:r>
              <a:r>
                <a:rPr lang="en-US" altLang="zh-CN" sz="2400" dirty="0"/>
                <a:t>6050</a:t>
              </a:r>
              <a:r>
                <a:rPr lang="zh-CN" altLang="en-US" sz="2400" dirty="0"/>
                <a:t>温度显示</a:t>
              </a: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129E9D6-8DD3-4160-9D82-9B6FFA2E1351}"/>
              </a:ext>
            </a:extLst>
          </p:cNvPr>
          <p:cNvGrpSpPr/>
          <p:nvPr/>
        </p:nvGrpSpPr>
        <p:grpSpPr>
          <a:xfrm>
            <a:off x="3171037" y="2695177"/>
            <a:ext cx="8282601" cy="523220"/>
            <a:chOff x="3187816" y="2468997"/>
            <a:chExt cx="8282601" cy="52322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98727729-63E9-4A1A-9AD0-FCEA85C40425}"/>
                </a:ext>
              </a:extLst>
            </p:cNvPr>
            <p:cNvGrpSpPr/>
            <p:nvPr/>
          </p:nvGrpSpPr>
          <p:grpSpPr>
            <a:xfrm>
              <a:off x="3187816" y="2468997"/>
              <a:ext cx="637563" cy="523220"/>
              <a:chOff x="3007453" y="2456370"/>
              <a:chExt cx="637563" cy="523220"/>
            </a:xfrm>
          </p:grpSpPr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C46CCB41-9ACF-4658-9DE7-C60662308DA1}"/>
                  </a:ext>
                </a:extLst>
              </p:cNvPr>
              <p:cNvSpPr/>
              <p:nvPr/>
            </p:nvSpPr>
            <p:spPr>
              <a:xfrm>
                <a:off x="3007453" y="2456370"/>
                <a:ext cx="637563" cy="5232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5" name="文本框 4">
                <a:extLst>
                  <a:ext uri="{FF2B5EF4-FFF2-40B4-BE49-F238E27FC236}">
                    <a16:creationId xmlns:a16="http://schemas.microsoft.com/office/drawing/2014/main" id="{AE0999AF-B891-4B87-9032-E70229E206F1}"/>
                  </a:ext>
                </a:extLst>
              </p:cNvPr>
              <p:cNvSpPr txBox="1"/>
              <p:nvPr/>
            </p:nvSpPr>
            <p:spPr>
              <a:xfrm>
                <a:off x="3145872" y="2525743"/>
                <a:ext cx="36072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2</a:t>
                </a:r>
                <a:endParaRPr lang="zh-CN" altLang="en-US" sz="2000" dirty="0"/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0404FE05-8D05-46A0-BAF0-5029C6C45EA4}"/>
                </a:ext>
              </a:extLst>
            </p:cNvPr>
            <p:cNvSpPr txBox="1"/>
            <p:nvPr/>
          </p:nvSpPr>
          <p:spPr>
            <a:xfrm>
              <a:off x="4085440" y="2507592"/>
              <a:ext cx="73849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运动时可暂停、恢复计步、清零步数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86E95B3E-D367-4236-9B05-CD2BFEC015C9}"/>
              </a:ext>
            </a:extLst>
          </p:cNvPr>
          <p:cNvGrpSpPr/>
          <p:nvPr/>
        </p:nvGrpSpPr>
        <p:grpSpPr>
          <a:xfrm>
            <a:off x="3485499" y="3566662"/>
            <a:ext cx="7340367" cy="523220"/>
            <a:chOff x="3431098" y="3156402"/>
            <a:chExt cx="7340367" cy="523220"/>
          </a:xfrm>
        </p:grpSpPr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96A7EF83-54E1-4D1B-844D-F749DCAAF43D}"/>
                </a:ext>
              </a:extLst>
            </p:cNvPr>
            <p:cNvGrpSpPr/>
            <p:nvPr/>
          </p:nvGrpSpPr>
          <p:grpSpPr>
            <a:xfrm>
              <a:off x="3431098" y="3156402"/>
              <a:ext cx="637563" cy="523220"/>
              <a:chOff x="2986481" y="3182093"/>
              <a:chExt cx="637563" cy="523220"/>
            </a:xfrm>
          </p:grpSpPr>
          <p:sp>
            <p:nvSpPr>
              <p:cNvPr id="12" name="椭圆 11">
                <a:extLst>
                  <a:ext uri="{FF2B5EF4-FFF2-40B4-BE49-F238E27FC236}">
                    <a16:creationId xmlns:a16="http://schemas.microsoft.com/office/drawing/2014/main" id="{3810AAE4-C75C-43F7-B162-75999700B5D9}"/>
                  </a:ext>
                </a:extLst>
              </p:cNvPr>
              <p:cNvSpPr/>
              <p:nvPr/>
            </p:nvSpPr>
            <p:spPr>
              <a:xfrm>
                <a:off x="2986481" y="3182093"/>
                <a:ext cx="637563" cy="5232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B34657E2-685B-43C6-A336-F1C23CBA430E}"/>
                  </a:ext>
                </a:extLst>
              </p:cNvPr>
              <p:cNvSpPr txBox="1"/>
              <p:nvPr/>
            </p:nvSpPr>
            <p:spPr>
              <a:xfrm>
                <a:off x="3166844" y="3271818"/>
                <a:ext cx="3020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3</a:t>
                </a:r>
                <a:endParaRPr lang="zh-CN" altLang="en-US" sz="2000" dirty="0"/>
              </a:p>
            </p:txBody>
          </p: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CB7C952-6B6C-46D9-8706-465AC33A5F67}"/>
                </a:ext>
              </a:extLst>
            </p:cNvPr>
            <p:cNvSpPr txBox="1"/>
            <p:nvPr/>
          </p:nvSpPr>
          <p:spPr>
            <a:xfrm>
              <a:off x="4261608" y="3215349"/>
              <a:ext cx="65098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/>
                <a:t> C51</a:t>
              </a:r>
              <a:r>
                <a:rPr lang="zh-CN" altLang="en-US" sz="2400" dirty="0"/>
                <a:t>掉电保护，可恢复上次记录数据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9A29CE9-D8E6-44EE-AF82-B7A403DC4FFA}"/>
              </a:ext>
            </a:extLst>
          </p:cNvPr>
          <p:cNvGrpSpPr/>
          <p:nvPr/>
        </p:nvGrpSpPr>
        <p:grpSpPr>
          <a:xfrm>
            <a:off x="3812670" y="4517446"/>
            <a:ext cx="7324921" cy="1200329"/>
            <a:chOff x="3691156" y="3828215"/>
            <a:chExt cx="7324921" cy="1200329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D917C28-0F84-497C-84A2-F2A18778BDA8}"/>
                </a:ext>
              </a:extLst>
            </p:cNvPr>
            <p:cNvGrpSpPr/>
            <p:nvPr/>
          </p:nvGrpSpPr>
          <p:grpSpPr>
            <a:xfrm>
              <a:off x="3691156" y="3846528"/>
              <a:ext cx="637563" cy="523220"/>
              <a:chOff x="2986481" y="3902760"/>
              <a:chExt cx="637563" cy="523220"/>
            </a:xfrm>
          </p:grpSpPr>
          <p:sp>
            <p:nvSpPr>
              <p:cNvPr id="13" name="椭圆 12">
                <a:extLst>
                  <a:ext uri="{FF2B5EF4-FFF2-40B4-BE49-F238E27FC236}">
                    <a16:creationId xmlns:a16="http://schemas.microsoft.com/office/drawing/2014/main" id="{6413A182-9DB6-4D01-9C02-F067412994E1}"/>
                  </a:ext>
                </a:extLst>
              </p:cNvPr>
              <p:cNvSpPr/>
              <p:nvPr/>
            </p:nvSpPr>
            <p:spPr>
              <a:xfrm>
                <a:off x="2986481" y="3902760"/>
                <a:ext cx="637563" cy="523220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/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99202DA1-BFC9-49E7-8BA4-441443A9EE35}"/>
                  </a:ext>
                </a:extLst>
              </p:cNvPr>
              <p:cNvSpPr txBox="1"/>
              <p:nvPr/>
            </p:nvSpPr>
            <p:spPr>
              <a:xfrm>
                <a:off x="3145872" y="3979704"/>
                <a:ext cx="30200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dirty="0"/>
                  <a:t>4</a:t>
                </a:r>
                <a:endParaRPr lang="zh-CN" altLang="en-US" sz="2000" dirty="0"/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F930E08-1355-4557-AA19-B96A916F2686}"/>
                </a:ext>
              </a:extLst>
            </p:cNvPr>
            <p:cNvSpPr txBox="1"/>
            <p:nvPr/>
          </p:nvSpPr>
          <p:spPr>
            <a:xfrm>
              <a:off x="4506220" y="3828215"/>
              <a:ext cx="650985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 蓝牙传输，微信小程序地图显示、步数、卡路里、路程实时显示</a:t>
              </a:r>
            </a:p>
            <a:p>
              <a:endParaRPr lang="zh-CN" altLang="en-US" sz="2400" dirty="0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4487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3"/>
          <p:cNvSpPr txBox="1"/>
          <p:nvPr/>
        </p:nvSpPr>
        <p:spPr>
          <a:xfrm>
            <a:off x="2299864" y="4287916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成果展示</a:t>
              </a: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3D743F86-2BE3-4DAF-A855-78168FB31BA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7" t="46974" r="21085" b="31708"/>
          <a:stretch/>
        </p:blipFill>
        <p:spPr>
          <a:xfrm>
            <a:off x="8675678" y="1008717"/>
            <a:ext cx="2956471" cy="256147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03709A9-04E4-4549-A600-5EAE79BC05F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06" t="34907" r="27234" b="31406"/>
          <a:stretch/>
        </p:blipFill>
        <p:spPr>
          <a:xfrm rot="16200000">
            <a:off x="5855555" y="368608"/>
            <a:ext cx="1450107" cy="345346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A5BB738E-04BE-4C72-98CB-2E36F0BD800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79"/>
          <a:stretch/>
        </p:blipFill>
        <p:spPr>
          <a:xfrm rot="16200000">
            <a:off x="5393808" y="2028901"/>
            <a:ext cx="1742375" cy="5973641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BA4A6036-4142-429E-A9CB-1FC200E11CEB}"/>
              </a:ext>
            </a:extLst>
          </p:cNvPr>
          <p:cNvGrpSpPr/>
          <p:nvPr/>
        </p:nvGrpSpPr>
        <p:grpSpPr>
          <a:xfrm>
            <a:off x="1130980" y="1072033"/>
            <a:ext cx="3450399" cy="2587799"/>
            <a:chOff x="1599777" y="925316"/>
            <a:chExt cx="3450399" cy="2587799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2A92E4C2-3875-414D-8268-7CE076FEAF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031077" y="494016"/>
              <a:ext cx="2587799" cy="3450399"/>
            </a:xfrm>
            <a:prstGeom prst="rect">
              <a:avLst/>
            </a:prstGeom>
          </p:spPr>
        </p:pic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18D3AB70-FC5C-4B1F-9D45-451D0557C877}"/>
                </a:ext>
              </a:extLst>
            </p:cNvPr>
            <p:cNvSpPr txBox="1"/>
            <p:nvPr/>
          </p:nvSpPr>
          <p:spPr>
            <a:xfrm>
              <a:off x="3473042" y="1921079"/>
              <a:ext cx="59671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2000" dirty="0">
                <a:solidFill>
                  <a:srgbClr val="FF0000"/>
                </a:solidFill>
              </a:endParaRPr>
            </a:p>
            <a:p>
              <a:endParaRPr lang="en-US" altLang="zh-CN" sz="2000" dirty="0">
                <a:solidFill>
                  <a:srgbClr val="FF0000"/>
                </a:solidFill>
              </a:endParaRPr>
            </a:p>
            <a:p>
              <a:r>
                <a:rPr lang="en-US" altLang="zh-CN" sz="2000" dirty="0">
                  <a:solidFill>
                    <a:srgbClr val="FF0000"/>
                  </a:solidFill>
                </a:rPr>
                <a:t>1</a:t>
              </a:r>
              <a:r>
                <a:rPr lang="zh-CN" altLang="en-US" sz="2000" dirty="0">
                  <a:solidFill>
                    <a:srgbClr val="FF0000"/>
                  </a:solidFill>
                </a:rPr>
                <a:t>键</a:t>
              </a: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C2D40723-C008-44E7-89C8-50571041F572}"/>
                </a:ext>
              </a:extLst>
            </p:cNvPr>
            <p:cNvSpPr txBox="1"/>
            <p:nvPr/>
          </p:nvSpPr>
          <p:spPr>
            <a:xfrm>
              <a:off x="4050664" y="1921079"/>
              <a:ext cx="59671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2000" dirty="0">
                <a:solidFill>
                  <a:srgbClr val="FF0000"/>
                </a:solidFill>
              </a:endParaRPr>
            </a:p>
            <a:p>
              <a:endParaRPr lang="en-US" altLang="zh-CN" sz="2000" dirty="0">
                <a:solidFill>
                  <a:srgbClr val="FF0000"/>
                </a:solidFill>
              </a:endParaRPr>
            </a:p>
            <a:p>
              <a:r>
                <a:rPr lang="en-US" altLang="zh-CN" sz="2000" dirty="0">
                  <a:solidFill>
                    <a:srgbClr val="FF0000"/>
                  </a:solidFill>
                </a:rPr>
                <a:t>2</a:t>
              </a:r>
              <a:r>
                <a:rPr lang="zh-CN" altLang="en-US" sz="2000" dirty="0">
                  <a:solidFill>
                    <a:srgbClr val="FF0000"/>
                  </a:solidFill>
                </a:rPr>
                <a:t>键</a:t>
              </a:r>
            </a:p>
          </p:txBody>
        </p:sp>
      </p:grpSp>
      <p:sp>
        <p:nvSpPr>
          <p:cNvPr id="8" name="文本框 7">
            <a:extLst>
              <a:ext uri="{FF2B5EF4-FFF2-40B4-BE49-F238E27FC236}">
                <a16:creationId xmlns:a16="http://schemas.microsoft.com/office/drawing/2014/main" id="{C794EC93-C467-4CA1-8234-78281C8A86F0}"/>
              </a:ext>
            </a:extLst>
          </p:cNvPr>
          <p:cNvSpPr txBox="1"/>
          <p:nvPr/>
        </p:nvSpPr>
        <p:spPr>
          <a:xfrm>
            <a:off x="5498831" y="3046973"/>
            <a:ext cx="2259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</a:rPr>
              <a:t>BLE</a:t>
            </a:r>
            <a:r>
              <a:rPr lang="zh-CN" altLang="en-US" sz="2800" dirty="0">
                <a:solidFill>
                  <a:srgbClr val="FF0000"/>
                </a:solidFill>
              </a:rPr>
              <a:t>蓝牙模块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2AA8726-258F-4876-9525-8C514C1F2008}"/>
              </a:ext>
            </a:extLst>
          </p:cNvPr>
          <p:cNvSpPr txBox="1"/>
          <p:nvPr/>
        </p:nvSpPr>
        <p:spPr>
          <a:xfrm>
            <a:off x="9251816" y="3570193"/>
            <a:ext cx="23254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FF0000"/>
                </a:solidFill>
              </a:rPr>
              <a:t>mpu6050</a:t>
            </a:r>
            <a:r>
              <a:rPr lang="zh-CN" altLang="en-US" sz="2400" dirty="0">
                <a:solidFill>
                  <a:srgbClr val="FF0000"/>
                </a:solidFill>
              </a:rPr>
              <a:t>模块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3969F88-76ED-45C8-BB73-426E0777D89F}"/>
              </a:ext>
            </a:extLst>
          </p:cNvPr>
          <p:cNvSpPr txBox="1"/>
          <p:nvPr/>
        </p:nvSpPr>
        <p:spPr>
          <a:xfrm>
            <a:off x="757021" y="4423488"/>
            <a:ext cx="23877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</a:rPr>
              <a:t>开机欢迎界面</a:t>
            </a:r>
          </a:p>
        </p:txBody>
      </p:sp>
    </p:spTree>
    <p:extLst>
      <p:ext uri="{BB962C8B-B14F-4D97-AF65-F5344CB8AC3E}">
        <p14:creationId xmlns:p14="http://schemas.microsoft.com/office/powerpoint/2010/main" val="1933796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3"/>
          <p:cNvSpPr txBox="1"/>
          <p:nvPr/>
        </p:nvSpPr>
        <p:spPr>
          <a:xfrm>
            <a:off x="2299864" y="4287916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成果展示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664E792-0C3B-4EC1-AF2C-C17681DEEC1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5" t="13157" r="13012" b="-3405"/>
          <a:stretch/>
        </p:blipFill>
        <p:spPr>
          <a:xfrm rot="16200000">
            <a:off x="2251656" y="-231432"/>
            <a:ext cx="2457974" cy="523071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CD28886-4DC7-458B-9682-7F2232349C3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42" b="20120"/>
          <a:stretch/>
        </p:blipFill>
        <p:spPr>
          <a:xfrm rot="16200000">
            <a:off x="7508685" y="34699"/>
            <a:ext cx="2457975" cy="469166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B6E419C-5C3C-41A5-B6ED-560E6FF24B7C}"/>
              </a:ext>
            </a:extLst>
          </p:cNvPr>
          <p:cNvSpPr txBox="1"/>
          <p:nvPr/>
        </p:nvSpPr>
        <p:spPr>
          <a:xfrm>
            <a:off x="1948089" y="4134372"/>
            <a:ext cx="2600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按键</a:t>
            </a:r>
            <a:r>
              <a:rPr lang="en-US" altLang="zh-CN" sz="2800" dirty="0"/>
              <a:t>1</a:t>
            </a:r>
            <a:r>
              <a:rPr lang="zh-CN" altLang="en-US" sz="2800" dirty="0"/>
              <a:t>开始计步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D6DEC10-0072-4EB5-87C2-A6165D3C69CC}"/>
              </a:ext>
            </a:extLst>
          </p:cNvPr>
          <p:cNvSpPr txBox="1"/>
          <p:nvPr/>
        </p:nvSpPr>
        <p:spPr>
          <a:xfrm>
            <a:off x="7063293" y="3918929"/>
            <a:ext cx="33487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按键</a:t>
            </a:r>
            <a:r>
              <a:rPr lang="en-US" altLang="zh-CN" sz="2800" dirty="0"/>
              <a:t>1</a:t>
            </a:r>
            <a:r>
              <a:rPr lang="zh-CN" altLang="en-US" sz="2800" dirty="0"/>
              <a:t>恢复上次计步</a:t>
            </a:r>
            <a:endParaRPr lang="en-US" altLang="zh-CN" sz="2800" dirty="0"/>
          </a:p>
          <a:p>
            <a:r>
              <a:rPr lang="zh-CN" altLang="en-US" sz="2800" dirty="0"/>
              <a:t>按键</a:t>
            </a:r>
            <a:r>
              <a:rPr lang="en-US" altLang="zh-CN" sz="2800" dirty="0"/>
              <a:t>2</a:t>
            </a:r>
            <a:r>
              <a:rPr lang="zh-CN" altLang="en-US" sz="2800" dirty="0"/>
              <a:t>重新开始</a:t>
            </a:r>
          </a:p>
        </p:txBody>
      </p:sp>
    </p:spTree>
    <p:extLst>
      <p:ext uri="{BB962C8B-B14F-4D97-AF65-F5344CB8AC3E}">
        <p14:creationId xmlns:p14="http://schemas.microsoft.com/office/powerpoint/2010/main" val="4088233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3"/>
          <p:cNvSpPr txBox="1"/>
          <p:nvPr/>
        </p:nvSpPr>
        <p:spPr>
          <a:xfrm>
            <a:off x="2299864" y="4287916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成果展示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60F49135-C4D8-4A57-B9BB-8364AE00223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6" r="13026" b="47641"/>
          <a:stretch/>
        </p:blipFill>
        <p:spPr>
          <a:xfrm>
            <a:off x="1124124" y="1069180"/>
            <a:ext cx="4466149" cy="237729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E6C3A81-E146-4941-B79E-6D20050FAB3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5" b="44326"/>
          <a:stretch/>
        </p:blipFill>
        <p:spPr>
          <a:xfrm>
            <a:off x="6498583" y="1086659"/>
            <a:ext cx="4709109" cy="235982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A77B63C-B2B4-4FAC-85C8-C9AF05B8F841}"/>
              </a:ext>
            </a:extLst>
          </p:cNvPr>
          <p:cNvSpPr txBox="1"/>
          <p:nvPr/>
        </p:nvSpPr>
        <p:spPr>
          <a:xfrm>
            <a:off x="3424270" y="3697721"/>
            <a:ext cx="5629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上面一排分别是</a:t>
            </a:r>
            <a:r>
              <a:rPr lang="en-US" altLang="zh-CN" sz="2400" dirty="0"/>
              <a:t>x</a:t>
            </a:r>
            <a:r>
              <a:rPr lang="zh-CN" altLang="en-US" sz="2400" dirty="0"/>
              <a:t>、</a:t>
            </a:r>
            <a:r>
              <a:rPr lang="en-US" altLang="zh-CN" sz="2400" dirty="0"/>
              <a:t>y</a:t>
            </a:r>
            <a:r>
              <a:rPr lang="zh-CN" altLang="en-US" sz="2400" dirty="0"/>
              <a:t>、</a:t>
            </a:r>
            <a:r>
              <a:rPr lang="en-US" altLang="zh-CN" sz="2400" dirty="0"/>
              <a:t>z</a:t>
            </a:r>
            <a:r>
              <a:rPr lang="zh-CN" altLang="en-US" sz="2400" dirty="0"/>
              <a:t>轴的实时加速度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7DD738E-246A-440A-BD17-D176738065E6}"/>
              </a:ext>
            </a:extLst>
          </p:cNvPr>
          <p:cNvSpPr txBox="1"/>
          <p:nvPr/>
        </p:nvSpPr>
        <p:spPr>
          <a:xfrm>
            <a:off x="2195386" y="4245986"/>
            <a:ext cx="95970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下面一排是实时计步、</a:t>
            </a:r>
            <a:r>
              <a:rPr lang="en-US" altLang="zh-CN" sz="2400" dirty="0"/>
              <a:t>6050</a:t>
            </a:r>
            <a:r>
              <a:rPr lang="zh-CN" altLang="en-US" sz="2400" dirty="0"/>
              <a:t>实时温度、以及暂停和恢复的标志</a:t>
            </a:r>
            <a:endParaRPr lang="en-US" altLang="zh-CN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D56159E-94DB-4BB4-83D8-FBBE63459B5B}"/>
              </a:ext>
            </a:extLst>
          </p:cNvPr>
          <p:cNvSpPr txBox="1"/>
          <p:nvPr/>
        </p:nvSpPr>
        <p:spPr>
          <a:xfrm>
            <a:off x="2475051" y="4749581"/>
            <a:ext cx="82209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A</a:t>
            </a:r>
            <a:r>
              <a:rPr lang="zh-CN" altLang="en-US" sz="2400" dirty="0"/>
              <a:t>代表加速度（</a:t>
            </a:r>
            <a:r>
              <a:rPr lang="en-US" altLang="zh-CN" sz="2400" dirty="0"/>
              <a:t>Acceleration</a:t>
            </a:r>
            <a:r>
              <a:rPr lang="zh-CN" altLang="en-US" sz="2400" dirty="0"/>
              <a:t>），</a:t>
            </a:r>
            <a:r>
              <a:rPr lang="en-US" altLang="zh-CN" sz="2400" dirty="0"/>
              <a:t>NM</a:t>
            </a:r>
            <a:r>
              <a:rPr lang="zh-CN" altLang="en-US" sz="2400" dirty="0"/>
              <a:t>代表步数（</a:t>
            </a:r>
            <a:r>
              <a:rPr lang="en-US" altLang="zh-CN" sz="2400" dirty="0"/>
              <a:t>Number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R</a:t>
            </a:r>
            <a:r>
              <a:rPr lang="zh-CN" altLang="en-US" sz="2400" dirty="0"/>
              <a:t>代表在实时计步（</a:t>
            </a:r>
            <a:r>
              <a:rPr lang="en-US" altLang="zh-CN" sz="2400" dirty="0"/>
              <a:t>Run</a:t>
            </a:r>
            <a:r>
              <a:rPr lang="zh-CN" altLang="en-US" sz="2400" dirty="0"/>
              <a:t>），</a:t>
            </a:r>
            <a:r>
              <a:rPr lang="en-US" altLang="zh-CN" sz="2400" dirty="0"/>
              <a:t>S</a:t>
            </a:r>
            <a:r>
              <a:rPr lang="zh-CN" altLang="en-US" sz="2400" dirty="0"/>
              <a:t>代表暂停实时计步（</a:t>
            </a:r>
            <a:r>
              <a:rPr lang="en-US" altLang="zh-CN" sz="2400" dirty="0"/>
              <a:t>Stop</a:t>
            </a:r>
            <a:r>
              <a:rPr lang="zh-CN" altLang="en-US" sz="2400" dirty="0"/>
              <a:t>）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6050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成果展示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DA75DF73-291F-4F87-BFBD-126D59ECAF09}"/>
              </a:ext>
            </a:extLst>
          </p:cNvPr>
          <p:cNvSpPr txBox="1"/>
          <p:nvPr/>
        </p:nvSpPr>
        <p:spPr>
          <a:xfrm>
            <a:off x="1460554" y="1708652"/>
            <a:ext cx="23656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演示视频：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112CEE1-BF85-4A81-8C39-A1344190D6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8824"/>
          <a:stretch/>
        </p:blipFill>
        <p:spPr>
          <a:xfrm>
            <a:off x="4672559" y="1876432"/>
            <a:ext cx="5958312" cy="4167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72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052627" y="2301240"/>
            <a:ext cx="280924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谢谢观看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7533640" y="3980180"/>
            <a:ext cx="1847215" cy="438150"/>
          </a:xfrm>
          <a:prstGeom prst="roundRect">
            <a:avLst/>
          </a:prstGeom>
          <a:solidFill>
            <a:srgbClr val="0A5E75"/>
          </a:solidFill>
          <a:ln>
            <a:noFill/>
          </a:ln>
          <a:effectLst>
            <a:outerShdw blurRad="165100" dist="1524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8256905" y="4853940"/>
            <a:ext cx="647700" cy="6477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406400" dist="50800" sx="104000" sy="104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cxnSp>
        <p:nvCxnSpPr>
          <p:cNvPr id="9" name="直接箭头连接符 8"/>
          <p:cNvCxnSpPr>
            <a:cxnSpLocks/>
          </p:cNvCxnSpPr>
          <p:nvPr/>
        </p:nvCxnSpPr>
        <p:spPr>
          <a:xfrm>
            <a:off x="8379420" y="5187221"/>
            <a:ext cx="420632" cy="0"/>
          </a:xfrm>
          <a:prstGeom prst="straightConnector1">
            <a:avLst/>
          </a:prstGeom>
          <a:ln>
            <a:solidFill>
              <a:srgbClr val="8EC5B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7937500" y="4076700"/>
            <a:ext cx="12865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  <a:cs typeface="+mn-ea"/>
                <a:sym typeface="+mn-lt"/>
              </a:rPr>
              <a:t>汇报人：第七组</a:t>
            </a:r>
            <a:endParaRPr lang="en-US" altLang="zh-CN" sz="1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5871210" y="3131185"/>
            <a:ext cx="53616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16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Life is a journey, not the destination, but the scenery along the should be and the mood at the view.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509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4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同心圆 34"/>
          <p:cNvSpPr/>
          <p:nvPr/>
        </p:nvSpPr>
        <p:spPr>
          <a:xfrm>
            <a:off x="5908675" y="1731010"/>
            <a:ext cx="375920" cy="38227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同心圆 35"/>
          <p:cNvSpPr/>
          <p:nvPr/>
        </p:nvSpPr>
        <p:spPr>
          <a:xfrm>
            <a:off x="649033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7" name="同心圆 36"/>
          <p:cNvSpPr/>
          <p:nvPr/>
        </p:nvSpPr>
        <p:spPr>
          <a:xfrm>
            <a:off x="541972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93260" y="3801745"/>
            <a:ext cx="3136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项目概述</a:t>
            </a:r>
          </a:p>
        </p:txBody>
      </p:sp>
      <p:sp>
        <p:nvSpPr>
          <p:cNvPr id="40" name="矩形 39"/>
          <p:cNvSpPr/>
          <p:nvPr/>
        </p:nvSpPr>
        <p:spPr>
          <a:xfrm>
            <a:off x="4949825" y="2626360"/>
            <a:ext cx="2292350" cy="7289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PART.02</a:t>
            </a: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94"/>
          <p:cNvGrpSpPr/>
          <p:nvPr/>
        </p:nvGrpSpPr>
        <p:grpSpPr>
          <a:xfrm>
            <a:off x="1870200" y="1881920"/>
            <a:ext cx="559901" cy="559901"/>
            <a:chOff x="0" y="0"/>
            <a:chExt cx="1243363" cy="1243363"/>
          </a:xfrm>
        </p:grpSpPr>
        <p:sp>
          <p:nvSpPr>
            <p:cNvPr id="6" name="Shape 1290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grpSp>
          <p:nvGrpSpPr>
            <p:cNvPr id="7" name="Group 1293"/>
            <p:cNvGrpSpPr/>
            <p:nvPr/>
          </p:nvGrpSpPr>
          <p:grpSpPr>
            <a:xfrm>
              <a:off x="374055" y="351222"/>
              <a:ext cx="495253" cy="540919"/>
              <a:chOff x="0" y="0"/>
              <a:chExt cx="495252" cy="540918"/>
            </a:xfrm>
          </p:grpSpPr>
          <p:sp>
            <p:nvSpPr>
              <p:cNvPr id="8" name="Shape 1291"/>
              <p:cNvSpPr/>
              <p:nvPr/>
            </p:nvSpPr>
            <p:spPr>
              <a:xfrm>
                <a:off x="107933" y="0"/>
                <a:ext cx="270131" cy="270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164" y="18436"/>
                    </a:moveTo>
                    <a:cubicBezTo>
                      <a:pt x="5273" y="20546"/>
                      <a:pt x="7818" y="21600"/>
                      <a:pt x="10800" y="21600"/>
                    </a:cubicBezTo>
                    <a:cubicBezTo>
                      <a:pt x="13782" y="21600"/>
                      <a:pt x="16327" y="20546"/>
                      <a:pt x="18436" y="18436"/>
                    </a:cubicBezTo>
                    <a:cubicBezTo>
                      <a:pt x="20546" y="16327"/>
                      <a:pt x="21600" y="13782"/>
                      <a:pt x="21600" y="10800"/>
                    </a:cubicBezTo>
                    <a:cubicBezTo>
                      <a:pt x="21600" y="7818"/>
                      <a:pt x="20546" y="5273"/>
                      <a:pt x="18436" y="3164"/>
                    </a:cubicBezTo>
                    <a:cubicBezTo>
                      <a:pt x="16327" y="1054"/>
                      <a:pt x="13782" y="0"/>
                      <a:pt x="10800" y="0"/>
                    </a:cubicBezTo>
                    <a:cubicBezTo>
                      <a:pt x="7818" y="0"/>
                      <a:pt x="5273" y="1055"/>
                      <a:pt x="3164" y="3164"/>
                    </a:cubicBezTo>
                    <a:cubicBezTo>
                      <a:pt x="1055" y="5273"/>
                      <a:pt x="0" y="7818"/>
                      <a:pt x="0" y="10800"/>
                    </a:cubicBezTo>
                    <a:cubicBezTo>
                      <a:pt x="0" y="13782"/>
                      <a:pt x="1055" y="16327"/>
                      <a:pt x="3164" y="18436"/>
                    </a:cubicBezTo>
                    <a:cubicBezTo>
                      <a:pt x="3164" y="18436"/>
                      <a:pt x="3164" y="18436"/>
                      <a:pt x="3164" y="18436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  <p:sp>
            <p:nvSpPr>
              <p:cNvPr id="9" name="Shape 1292"/>
              <p:cNvSpPr/>
              <p:nvPr/>
            </p:nvSpPr>
            <p:spPr>
              <a:xfrm>
                <a:off x="0" y="248248"/>
                <a:ext cx="495253" cy="292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32" y="9360"/>
                    </a:moveTo>
                    <a:cubicBezTo>
                      <a:pt x="21225" y="8347"/>
                      <a:pt x="21089" y="7408"/>
                      <a:pt x="20925" y="6543"/>
                    </a:cubicBezTo>
                    <a:cubicBezTo>
                      <a:pt x="20761" y="5678"/>
                      <a:pt x="20542" y="4834"/>
                      <a:pt x="20266" y="4011"/>
                    </a:cubicBezTo>
                    <a:cubicBezTo>
                      <a:pt x="19989" y="3190"/>
                      <a:pt x="19673" y="2489"/>
                      <a:pt x="19314" y="1909"/>
                    </a:cubicBezTo>
                    <a:cubicBezTo>
                      <a:pt x="18957" y="1329"/>
                      <a:pt x="18519" y="867"/>
                      <a:pt x="18002" y="520"/>
                    </a:cubicBezTo>
                    <a:cubicBezTo>
                      <a:pt x="17487" y="175"/>
                      <a:pt x="16916" y="0"/>
                      <a:pt x="16292" y="0"/>
                    </a:cubicBezTo>
                    <a:cubicBezTo>
                      <a:pt x="16190" y="0"/>
                      <a:pt x="15970" y="187"/>
                      <a:pt x="15632" y="559"/>
                    </a:cubicBezTo>
                    <a:cubicBezTo>
                      <a:pt x="15295" y="931"/>
                      <a:pt x="14922" y="1348"/>
                      <a:pt x="14512" y="1805"/>
                    </a:cubicBezTo>
                    <a:cubicBezTo>
                      <a:pt x="14103" y="2264"/>
                      <a:pt x="13557" y="2680"/>
                      <a:pt x="12871" y="3051"/>
                    </a:cubicBezTo>
                    <a:cubicBezTo>
                      <a:pt x="12185" y="3423"/>
                      <a:pt x="11496" y="3610"/>
                      <a:pt x="10800" y="3610"/>
                    </a:cubicBezTo>
                    <a:cubicBezTo>
                      <a:pt x="10104" y="3610"/>
                      <a:pt x="9414" y="3423"/>
                      <a:pt x="8729" y="3051"/>
                    </a:cubicBezTo>
                    <a:cubicBezTo>
                      <a:pt x="8043" y="2680"/>
                      <a:pt x="7496" y="2264"/>
                      <a:pt x="7087" y="1805"/>
                    </a:cubicBezTo>
                    <a:cubicBezTo>
                      <a:pt x="6678" y="1348"/>
                      <a:pt x="6304" y="931"/>
                      <a:pt x="5967" y="559"/>
                    </a:cubicBezTo>
                    <a:cubicBezTo>
                      <a:pt x="5630" y="187"/>
                      <a:pt x="5410" y="0"/>
                      <a:pt x="5308" y="0"/>
                    </a:cubicBezTo>
                    <a:cubicBezTo>
                      <a:pt x="4684" y="0"/>
                      <a:pt x="4113" y="175"/>
                      <a:pt x="3597" y="520"/>
                    </a:cubicBezTo>
                    <a:cubicBezTo>
                      <a:pt x="3081" y="867"/>
                      <a:pt x="2643" y="1329"/>
                      <a:pt x="2286" y="1909"/>
                    </a:cubicBezTo>
                    <a:cubicBezTo>
                      <a:pt x="1927" y="2488"/>
                      <a:pt x="1611" y="3190"/>
                      <a:pt x="1334" y="4011"/>
                    </a:cubicBezTo>
                    <a:cubicBezTo>
                      <a:pt x="1058" y="4834"/>
                      <a:pt x="839" y="5678"/>
                      <a:pt x="675" y="6543"/>
                    </a:cubicBezTo>
                    <a:cubicBezTo>
                      <a:pt x="511" y="7408"/>
                      <a:pt x="375" y="8347"/>
                      <a:pt x="268" y="9360"/>
                    </a:cubicBezTo>
                    <a:cubicBezTo>
                      <a:pt x="161" y="10371"/>
                      <a:pt x="89" y="11314"/>
                      <a:pt x="53" y="12189"/>
                    </a:cubicBezTo>
                    <a:cubicBezTo>
                      <a:pt x="17" y="13063"/>
                      <a:pt x="0" y="13959"/>
                      <a:pt x="0" y="14877"/>
                    </a:cubicBezTo>
                    <a:cubicBezTo>
                      <a:pt x="0" y="16953"/>
                      <a:pt x="372" y="18593"/>
                      <a:pt x="1119" y="19795"/>
                    </a:cubicBezTo>
                    <a:cubicBezTo>
                      <a:pt x="1866" y="20998"/>
                      <a:pt x="2858" y="21600"/>
                      <a:pt x="4096" y="21600"/>
                    </a:cubicBezTo>
                    <a:lnTo>
                      <a:pt x="17504" y="21600"/>
                    </a:lnTo>
                    <a:cubicBezTo>
                      <a:pt x="18741" y="21600"/>
                      <a:pt x="19734" y="20998"/>
                      <a:pt x="20480" y="19795"/>
                    </a:cubicBezTo>
                    <a:cubicBezTo>
                      <a:pt x="21227" y="18593"/>
                      <a:pt x="21600" y="16953"/>
                      <a:pt x="21600" y="14877"/>
                    </a:cubicBezTo>
                    <a:cubicBezTo>
                      <a:pt x="21600" y="13959"/>
                      <a:pt x="21582" y="13063"/>
                      <a:pt x="21547" y="12189"/>
                    </a:cubicBezTo>
                    <a:cubicBezTo>
                      <a:pt x="21511" y="11314"/>
                      <a:pt x="21439" y="10371"/>
                      <a:pt x="21332" y="9360"/>
                    </a:cubicBezTo>
                    <a:cubicBezTo>
                      <a:pt x="21332" y="9360"/>
                      <a:pt x="21332" y="9360"/>
                      <a:pt x="21332" y="936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</p:grpSp>
      </p:grpSp>
      <p:sp>
        <p:nvSpPr>
          <p:cNvPr id="10" name="Shape 1319"/>
          <p:cNvSpPr/>
          <p:nvPr/>
        </p:nvSpPr>
        <p:spPr>
          <a:xfrm flipV="1">
            <a:off x="2436736" y="2160868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1" name="Shape 1320"/>
          <p:cNvSpPr/>
          <p:nvPr/>
        </p:nvSpPr>
        <p:spPr>
          <a:xfrm flipV="1">
            <a:off x="4655451" y="2160868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2" name="Shape 1321"/>
          <p:cNvSpPr/>
          <p:nvPr/>
        </p:nvSpPr>
        <p:spPr>
          <a:xfrm flipV="1">
            <a:off x="6874168" y="2160868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3" name="Shape 1322"/>
          <p:cNvSpPr/>
          <p:nvPr/>
        </p:nvSpPr>
        <p:spPr>
          <a:xfrm flipH="1">
            <a:off x="2716190" y="4567870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4" name="Shape 1323"/>
          <p:cNvSpPr/>
          <p:nvPr/>
        </p:nvSpPr>
        <p:spPr>
          <a:xfrm flipH="1">
            <a:off x="4934905" y="4567870"/>
            <a:ext cx="138267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5" name="Shape 1324"/>
          <p:cNvSpPr/>
          <p:nvPr/>
        </p:nvSpPr>
        <p:spPr>
          <a:xfrm flipH="1">
            <a:off x="7153620" y="4567870"/>
            <a:ext cx="138101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16" name="Shape 1325"/>
          <p:cNvSpPr/>
          <p:nvPr/>
        </p:nvSpPr>
        <p:spPr>
          <a:xfrm flipV="1">
            <a:off x="9092100" y="2160868"/>
            <a:ext cx="169685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3" name="Shape 1326"/>
          <p:cNvSpPr/>
          <p:nvPr/>
        </p:nvSpPr>
        <p:spPr>
          <a:xfrm>
            <a:off x="10787773" y="2171425"/>
            <a:ext cx="0" cy="2402167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sp>
        <p:nvSpPr>
          <p:cNvPr id="4" name="Shape 1327"/>
          <p:cNvSpPr/>
          <p:nvPr/>
        </p:nvSpPr>
        <p:spPr>
          <a:xfrm flipH="1">
            <a:off x="9372337" y="4567870"/>
            <a:ext cx="141566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miter lim="400000"/>
            <a:tailEnd type="triangle"/>
          </a:ln>
        </p:spPr>
        <p:txBody>
          <a:bodyPr lIns="53572" tIns="53572" rIns="53572" bIns="53572" anchor="ctr"/>
          <a:lstStyle/>
          <a:p>
            <a:pPr lvl="0"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Light"/>
              </a:defRPr>
            </a:pPr>
            <a:endParaRPr sz="4500" dirty="0">
              <a:cs typeface="+mn-ea"/>
              <a:sym typeface="+mn-lt"/>
            </a:endParaRPr>
          </a:p>
        </p:txBody>
      </p:sp>
      <p:grpSp>
        <p:nvGrpSpPr>
          <p:cNvPr id="25" name="Group 1335"/>
          <p:cNvGrpSpPr/>
          <p:nvPr/>
        </p:nvGrpSpPr>
        <p:grpSpPr>
          <a:xfrm>
            <a:off x="4097206" y="1881920"/>
            <a:ext cx="559901" cy="559901"/>
            <a:chOff x="0" y="0"/>
            <a:chExt cx="1243363" cy="1243363"/>
          </a:xfrm>
        </p:grpSpPr>
        <p:sp>
          <p:nvSpPr>
            <p:cNvPr id="30" name="Shape 1331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grpSp>
          <p:nvGrpSpPr>
            <p:cNvPr id="31" name="Group 1334"/>
            <p:cNvGrpSpPr/>
            <p:nvPr/>
          </p:nvGrpSpPr>
          <p:grpSpPr>
            <a:xfrm>
              <a:off x="452618" y="384509"/>
              <a:ext cx="335923" cy="474346"/>
              <a:chOff x="0" y="0"/>
              <a:chExt cx="335921" cy="474344"/>
            </a:xfrm>
          </p:grpSpPr>
          <p:sp>
            <p:nvSpPr>
              <p:cNvPr id="32" name="Shape 1332"/>
              <p:cNvSpPr/>
              <p:nvPr/>
            </p:nvSpPr>
            <p:spPr>
              <a:xfrm>
                <a:off x="0" y="42435"/>
                <a:ext cx="335922" cy="4319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0"/>
                    </a:moveTo>
                    <a:lnTo>
                      <a:pt x="17589" y="3600"/>
                    </a:lnTo>
                    <a:lnTo>
                      <a:pt x="4011" y="3600"/>
                    </a:lnTo>
                    <a:lnTo>
                      <a:pt x="2159" y="0"/>
                    </a:lnTo>
                    <a:cubicBezTo>
                      <a:pt x="972" y="0"/>
                      <a:pt x="0" y="756"/>
                      <a:pt x="0" y="1679"/>
                    </a:cubicBezTo>
                    <a:lnTo>
                      <a:pt x="0" y="19921"/>
                    </a:lnTo>
                    <a:cubicBezTo>
                      <a:pt x="0" y="20844"/>
                      <a:pt x="972" y="21600"/>
                      <a:pt x="2159" y="21600"/>
                    </a:cubicBezTo>
                    <a:lnTo>
                      <a:pt x="19441" y="21600"/>
                    </a:lnTo>
                    <a:cubicBezTo>
                      <a:pt x="20628" y="21600"/>
                      <a:pt x="21600" y="20844"/>
                      <a:pt x="21600" y="19921"/>
                    </a:cubicBezTo>
                    <a:lnTo>
                      <a:pt x="21600" y="1679"/>
                    </a:lnTo>
                    <a:cubicBezTo>
                      <a:pt x="21600" y="756"/>
                      <a:pt x="20628" y="0"/>
                      <a:pt x="194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  <p:sp>
            <p:nvSpPr>
              <p:cNvPr id="33" name="Shape 1333"/>
              <p:cNvSpPr/>
              <p:nvPr/>
            </p:nvSpPr>
            <p:spPr>
              <a:xfrm>
                <a:off x="59175" y="0"/>
                <a:ext cx="215954" cy="95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441" y="21600"/>
                    </a:moveTo>
                    <a:lnTo>
                      <a:pt x="21600" y="10800"/>
                    </a:lnTo>
                    <a:lnTo>
                      <a:pt x="16369" y="10800"/>
                    </a:lnTo>
                    <a:lnTo>
                      <a:pt x="14641" y="0"/>
                    </a:lnTo>
                    <a:lnTo>
                      <a:pt x="6959" y="0"/>
                    </a:lnTo>
                    <a:lnTo>
                      <a:pt x="5231" y="10800"/>
                    </a:lnTo>
                    <a:lnTo>
                      <a:pt x="0" y="10800"/>
                    </a:lnTo>
                    <a:lnTo>
                      <a:pt x="2159" y="21600"/>
                    </a:lnTo>
                    <a:cubicBezTo>
                      <a:pt x="2159" y="21600"/>
                      <a:pt x="19441" y="21600"/>
                      <a:pt x="19441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4" name="Group 1338"/>
          <p:cNvGrpSpPr/>
          <p:nvPr/>
        </p:nvGrpSpPr>
        <p:grpSpPr>
          <a:xfrm>
            <a:off x="6315922" y="1881920"/>
            <a:ext cx="559901" cy="559901"/>
            <a:chOff x="0" y="0"/>
            <a:chExt cx="1243363" cy="1243363"/>
          </a:xfrm>
        </p:grpSpPr>
        <p:sp>
          <p:nvSpPr>
            <p:cNvPr id="35" name="Shape 1336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sp>
          <p:nvSpPr>
            <p:cNvPr id="36" name="Shape 1337"/>
            <p:cNvSpPr/>
            <p:nvPr/>
          </p:nvSpPr>
          <p:spPr>
            <a:xfrm>
              <a:off x="384508" y="384509"/>
              <a:ext cx="474347" cy="47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4" h="20814" extrusionOk="0">
                  <a:moveTo>
                    <a:pt x="16063" y="4751"/>
                  </a:moveTo>
                  <a:cubicBezTo>
                    <a:pt x="14562" y="3251"/>
                    <a:pt x="14186" y="1270"/>
                    <a:pt x="14318" y="1137"/>
                  </a:cubicBezTo>
                  <a:cubicBezTo>
                    <a:pt x="14452" y="1003"/>
                    <a:pt x="16354" y="1458"/>
                    <a:pt x="17856" y="2959"/>
                  </a:cubicBezTo>
                  <a:cubicBezTo>
                    <a:pt x="19356" y="4460"/>
                    <a:pt x="19807" y="6366"/>
                    <a:pt x="19677" y="6496"/>
                  </a:cubicBezTo>
                  <a:cubicBezTo>
                    <a:pt x="19548" y="6625"/>
                    <a:pt x="17564" y="6252"/>
                    <a:pt x="16063" y="4751"/>
                  </a:cubicBezTo>
                  <a:close/>
                  <a:moveTo>
                    <a:pt x="8257" y="11610"/>
                  </a:moveTo>
                  <a:cubicBezTo>
                    <a:pt x="7827" y="11179"/>
                    <a:pt x="7967" y="10342"/>
                    <a:pt x="8569" y="9739"/>
                  </a:cubicBezTo>
                  <a:cubicBezTo>
                    <a:pt x="9172" y="9137"/>
                    <a:pt x="10009" y="8997"/>
                    <a:pt x="10440" y="9428"/>
                  </a:cubicBezTo>
                  <a:cubicBezTo>
                    <a:pt x="10869" y="9858"/>
                    <a:pt x="10730" y="10696"/>
                    <a:pt x="10128" y="11298"/>
                  </a:cubicBezTo>
                  <a:cubicBezTo>
                    <a:pt x="9526" y="11900"/>
                    <a:pt x="8687" y="12040"/>
                    <a:pt x="8257" y="11610"/>
                  </a:cubicBezTo>
                  <a:close/>
                  <a:moveTo>
                    <a:pt x="18634" y="2180"/>
                  </a:moveTo>
                  <a:cubicBezTo>
                    <a:pt x="16698" y="243"/>
                    <a:pt x="14265" y="-466"/>
                    <a:pt x="13491" y="308"/>
                  </a:cubicBezTo>
                  <a:lnTo>
                    <a:pt x="10372" y="3426"/>
                  </a:lnTo>
                  <a:cubicBezTo>
                    <a:pt x="9900" y="3899"/>
                    <a:pt x="9488" y="5482"/>
                    <a:pt x="9676" y="7085"/>
                  </a:cubicBezTo>
                  <a:lnTo>
                    <a:pt x="240" y="16521"/>
                  </a:lnTo>
                  <a:cubicBezTo>
                    <a:pt x="-320" y="17081"/>
                    <a:pt x="134" y="18442"/>
                    <a:pt x="1253" y="19561"/>
                  </a:cubicBezTo>
                  <a:cubicBezTo>
                    <a:pt x="2373" y="20681"/>
                    <a:pt x="3733" y="21134"/>
                    <a:pt x="4293" y="20574"/>
                  </a:cubicBezTo>
                  <a:lnTo>
                    <a:pt x="13729" y="11138"/>
                  </a:lnTo>
                  <a:cubicBezTo>
                    <a:pt x="15332" y="11327"/>
                    <a:pt x="16915" y="10914"/>
                    <a:pt x="17388" y="10442"/>
                  </a:cubicBezTo>
                  <a:lnTo>
                    <a:pt x="20506" y="7324"/>
                  </a:lnTo>
                  <a:cubicBezTo>
                    <a:pt x="21280" y="6549"/>
                    <a:pt x="20573" y="4116"/>
                    <a:pt x="18634" y="218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</p:grpSp>
      <p:grpSp>
        <p:nvGrpSpPr>
          <p:cNvPr id="38" name="Group 1341"/>
          <p:cNvGrpSpPr/>
          <p:nvPr/>
        </p:nvGrpSpPr>
        <p:grpSpPr>
          <a:xfrm>
            <a:off x="8534638" y="1881920"/>
            <a:ext cx="559901" cy="559901"/>
            <a:chOff x="0" y="0"/>
            <a:chExt cx="1243363" cy="1243363"/>
          </a:xfrm>
        </p:grpSpPr>
        <p:sp>
          <p:nvSpPr>
            <p:cNvPr id="39" name="Shape 1339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sp>
          <p:nvSpPr>
            <p:cNvPr id="40" name="Shape 1340"/>
            <p:cNvSpPr/>
            <p:nvPr/>
          </p:nvSpPr>
          <p:spPr>
            <a:xfrm>
              <a:off x="383421" y="384509"/>
              <a:ext cx="474315" cy="474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8" h="21320" extrusionOk="0">
                  <a:moveTo>
                    <a:pt x="6122" y="19157"/>
                  </a:moveTo>
                  <a:lnTo>
                    <a:pt x="3902" y="19634"/>
                  </a:lnTo>
                  <a:cubicBezTo>
                    <a:pt x="3688" y="19233"/>
                    <a:pt x="3431" y="18833"/>
                    <a:pt x="2957" y="18361"/>
                  </a:cubicBezTo>
                  <a:cubicBezTo>
                    <a:pt x="2486" y="17889"/>
                    <a:pt x="2085" y="17631"/>
                    <a:pt x="1685" y="17417"/>
                  </a:cubicBezTo>
                  <a:lnTo>
                    <a:pt x="2162" y="15198"/>
                  </a:lnTo>
                  <a:lnTo>
                    <a:pt x="2804" y="14556"/>
                  </a:lnTo>
                  <a:cubicBezTo>
                    <a:pt x="2804" y="14556"/>
                    <a:pt x="4012" y="14580"/>
                    <a:pt x="5374" y="15944"/>
                  </a:cubicBezTo>
                  <a:cubicBezTo>
                    <a:pt x="6737" y="17307"/>
                    <a:pt x="6762" y="18516"/>
                    <a:pt x="6762" y="18516"/>
                  </a:cubicBezTo>
                  <a:cubicBezTo>
                    <a:pt x="6762" y="18516"/>
                    <a:pt x="6122" y="19157"/>
                    <a:pt x="6122" y="19157"/>
                  </a:cubicBezTo>
                  <a:close/>
                  <a:moveTo>
                    <a:pt x="19625" y="1692"/>
                  </a:moveTo>
                  <a:cubicBezTo>
                    <a:pt x="17654" y="-280"/>
                    <a:pt x="16174" y="15"/>
                    <a:pt x="16174" y="15"/>
                  </a:cubicBezTo>
                  <a:lnTo>
                    <a:pt x="9270" y="6920"/>
                  </a:lnTo>
                  <a:lnTo>
                    <a:pt x="1379" y="14810"/>
                  </a:lnTo>
                  <a:lnTo>
                    <a:pt x="0" y="21320"/>
                  </a:lnTo>
                  <a:lnTo>
                    <a:pt x="6508" y="19939"/>
                  </a:lnTo>
                  <a:lnTo>
                    <a:pt x="14399" y="12048"/>
                  </a:lnTo>
                  <a:lnTo>
                    <a:pt x="21302" y="5145"/>
                  </a:lnTo>
                  <a:cubicBezTo>
                    <a:pt x="21302" y="5145"/>
                    <a:pt x="21600" y="3665"/>
                    <a:pt x="19625" y="169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</p:grpSp>
      <p:grpSp>
        <p:nvGrpSpPr>
          <p:cNvPr id="41" name="Group 1344"/>
          <p:cNvGrpSpPr/>
          <p:nvPr/>
        </p:nvGrpSpPr>
        <p:grpSpPr>
          <a:xfrm>
            <a:off x="8534638" y="4287673"/>
            <a:ext cx="559901" cy="559901"/>
            <a:chOff x="0" y="0"/>
            <a:chExt cx="1243363" cy="1243363"/>
          </a:xfrm>
        </p:grpSpPr>
        <p:sp>
          <p:nvSpPr>
            <p:cNvPr id="42" name="Shape 1342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sp>
          <p:nvSpPr>
            <p:cNvPr id="43" name="Shape 1343"/>
            <p:cNvSpPr/>
            <p:nvPr/>
          </p:nvSpPr>
          <p:spPr>
            <a:xfrm>
              <a:off x="431257" y="349682"/>
              <a:ext cx="378644" cy="5409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7" h="21276" extrusionOk="0">
                  <a:moveTo>
                    <a:pt x="1877" y="21023"/>
                  </a:moveTo>
                  <a:cubicBezTo>
                    <a:pt x="2335" y="19958"/>
                    <a:pt x="3030" y="18458"/>
                    <a:pt x="3960" y="16288"/>
                  </a:cubicBezTo>
                  <a:cubicBezTo>
                    <a:pt x="8011" y="15823"/>
                    <a:pt x="9689" y="16658"/>
                    <a:pt x="12261" y="13325"/>
                  </a:cubicBezTo>
                  <a:cubicBezTo>
                    <a:pt x="10172" y="13789"/>
                    <a:pt x="7654" y="12465"/>
                    <a:pt x="7789" y="11892"/>
                  </a:cubicBezTo>
                  <a:cubicBezTo>
                    <a:pt x="7924" y="11318"/>
                    <a:pt x="13647" y="12306"/>
                    <a:pt x="17393" y="8447"/>
                  </a:cubicBezTo>
                  <a:cubicBezTo>
                    <a:pt x="12670" y="9202"/>
                    <a:pt x="11160" y="7540"/>
                    <a:pt x="11769" y="7289"/>
                  </a:cubicBezTo>
                  <a:cubicBezTo>
                    <a:pt x="13175" y="6708"/>
                    <a:pt x="17348" y="7048"/>
                    <a:pt x="19572" y="5477"/>
                  </a:cubicBezTo>
                  <a:cubicBezTo>
                    <a:pt x="20719" y="4669"/>
                    <a:pt x="21256" y="2702"/>
                    <a:pt x="20789" y="2000"/>
                  </a:cubicBezTo>
                  <a:cubicBezTo>
                    <a:pt x="20229" y="1153"/>
                    <a:pt x="16813" y="-111"/>
                    <a:pt x="14931" y="7"/>
                  </a:cubicBezTo>
                  <a:cubicBezTo>
                    <a:pt x="13047" y="126"/>
                    <a:pt x="10093" y="5208"/>
                    <a:pt x="9217" y="5168"/>
                  </a:cubicBezTo>
                  <a:cubicBezTo>
                    <a:pt x="8341" y="5128"/>
                    <a:pt x="8166" y="2892"/>
                    <a:pt x="9694" y="813"/>
                  </a:cubicBezTo>
                  <a:cubicBezTo>
                    <a:pt x="8081" y="1330"/>
                    <a:pt x="5127" y="2940"/>
                    <a:pt x="4200" y="4315"/>
                  </a:cubicBezTo>
                  <a:cubicBezTo>
                    <a:pt x="2475" y="6874"/>
                    <a:pt x="4362" y="12744"/>
                    <a:pt x="3757" y="12953"/>
                  </a:cubicBezTo>
                  <a:cubicBezTo>
                    <a:pt x="3151" y="13163"/>
                    <a:pt x="1114" y="10259"/>
                    <a:pt x="505" y="8944"/>
                  </a:cubicBezTo>
                  <a:cubicBezTo>
                    <a:pt x="-324" y="10961"/>
                    <a:pt x="-344" y="12982"/>
                    <a:pt x="2082" y="15667"/>
                  </a:cubicBezTo>
                  <a:cubicBezTo>
                    <a:pt x="1167" y="17429"/>
                    <a:pt x="667" y="19457"/>
                    <a:pt x="592" y="20487"/>
                  </a:cubicBezTo>
                  <a:cubicBezTo>
                    <a:pt x="557" y="21312"/>
                    <a:pt x="1675" y="21489"/>
                    <a:pt x="1877" y="21023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</p:grpSp>
      <p:grpSp>
        <p:nvGrpSpPr>
          <p:cNvPr id="44" name="Group 1347"/>
          <p:cNvGrpSpPr/>
          <p:nvPr/>
        </p:nvGrpSpPr>
        <p:grpSpPr>
          <a:xfrm>
            <a:off x="6315922" y="4287673"/>
            <a:ext cx="559901" cy="559901"/>
            <a:chOff x="0" y="0"/>
            <a:chExt cx="1243363" cy="1243363"/>
          </a:xfrm>
        </p:grpSpPr>
        <p:sp>
          <p:nvSpPr>
            <p:cNvPr id="45" name="Shape 1345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sp>
          <p:nvSpPr>
            <p:cNvPr id="46" name="Shape 1346"/>
            <p:cNvSpPr/>
            <p:nvPr/>
          </p:nvSpPr>
          <p:spPr>
            <a:xfrm>
              <a:off x="351222" y="372464"/>
              <a:ext cx="540919" cy="5409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95" h="21474" extrusionOk="0">
                  <a:moveTo>
                    <a:pt x="2578" y="8409"/>
                  </a:moveTo>
                  <a:cubicBezTo>
                    <a:pt x="2578" y="5193"/>
                    <a:pt x="5174" y="2587"/>
                    <a:pt x="8376" y="2587"/>
                  </a:cubicBezTo>
                  <a:cubicBezTo>
                    <a:pt x="11580" y="2587"/>
                    <a:pt x="14435" y="5451"/>
                    <a:pt x="14435" y="8666"/>
                  </a:cubicBezTo>
                  <a:cubicBezTo>
                    <a:pt x="14435" y="11882"/>
                    <a:pt x="11838" y="14488"/>
                    <a:pt x="8635" y="14488"/>
                  </a:cubicBezTo>
                  <a:cubicBezTo>
                    <a:pt x="5431" y="14488"/>
                    <a:pt x="2578" y="11624"/>
                    <a:pt x="2578" y="8409"/>
                  </a:cubicBezTo>
                  <a:close/>
                  <a:moveTo>
                    <a:pt x="20914" y="18167"/>
                  </a:moveTo>
                  <a:lnTo>
                    <a:pt x="15797" y="13032"/>
                  </a:lnTo>
                  <a:cubicBezTo>
                    <a:pt x="16568" y="11759"/>
                    <a:pt x="17013" y="10265"/>
                    <a:pt x="17013" y="8666"/>
                  </a:cubicBezTo>
                  <a:cubicBezTo>
                    <a:pt x="17013" y="4023"/>
                    <a:pt x="13004" y="0"/>
                    <a:pt x="8376" y="0"/>
                  </a:cubicBezTo>
                  <a:cubicBezTo>
                    <a:pt x="3750" y="0"/>
                    <a:pt x="0" y="3765"/>
                    <a:pt x="0" y="8409"/>
                  </a:cubicBezTo>
                  <a:cubicBezTo>
                    <a:pt x="0" y="13052"/>
                    <a:pt x="4008" y="17075"/>
                    <a:pt x="8635" y="17075"/>
                  </a:cubicBezTo>
                  <a:cubicBezTo>
                    <a:pt x="10173" y="17075"/>
                    <a:pt x="11614" y="16657"/>
                    <a:pt x="12852" y="15931"/>
                  </a:cubicBezTo>
                  <a:lnTo>
                    <a:pt x="17996" y="21094"/>
                  </a:lnTo>
                  <a:cubicBezTo>
                    <a:pt x="18500" y="21600"/>
                    <a:pt x="19317" y="21600"/>
                    <a:pt x="19819" y="21094"/>
                  </a:cubicBezTo>
                  <a:lnTo>
                    <a:pt x="21096" y="19815"/>
                  </a:lnTo>
                  <a:cubicBezTo>
                    <a:pt x="21600" y="19309"/>
                    <a:pt x="21417" y="18672"/>
                    <a:pt x="20914" y="18167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</p:grpSp>
      <p:grpSp>
        <p:nvGrpSpPr>
          <p:cNvPr id="47" name="Group 1350"/>
          <p:cNvGrpSpPr/>
          <p:nvPr/>
        </p:nvGrpSpPr>
        <p:grpSpPr>
          <a:xfrm>
            <a:off x="4097207" y="4287673"/>
            <a:ext cx="559901" cy="559901"/>
            <a:chOff x="0" y="0"/>
            <a:chExt cx="1243363" cy="1243363"/>
          </a:xfrm>
        </p:grpSpPr>
        <p:sp>
          <p:nvSpPr>
            <p:cNvPr id="48" name="Shape 1348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sp>
          <p:nvSpPr>
            <p:cNvPr id="49" name="Shape 1349"/>
            <p:cNvSpPr/>
            <p:nvPr/>
          </p:nvSpPr>
          <p:spPr>
            <a:xfrm>
              <a:off x="351222" y="393269"/>
              <a:ext cx="540919" cy="4993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692" y="12333"/>
                  </a:moveTo>
                  <a:cubicBezTo>
                    <a:pt x="19528" y="12511"/>
                    <a:pt x="19333" y="12600"/>
                    <a:pt x="19107" y="12600"/>
                  </a:cubicBezTo>
                  <a:cubicBezTo>
                    <a:pt x="18882" y="12600"/>
                    <a:pt x="18688" y="12511"/>
                    <a:pt x="18524" y="12333"/>
                  </a:cubicBezTo>
                  <a:cubicBezTo>
                    <a:pt x="18360" y="12155"/>
                    <a:pt x="18277" y="11944"/>
                    <a:pt x="18277" y="11700"/>
                  </a:cubicBezTo>
                  <a:cubicBezTo>
                    <a:pt x="18277" y="11456"/>
                    <a:pt x="18360" y="11245"/>
                    <a:pt x="18524" y="11067"/>
                  </a:cubicBezTo>
                  <a:cubicBezTo>
                    <a:pt x="18688" y="10889"/>
                    <a:pt x="18882" y="10800"/>
                    <a:pt x="19107" y="10800"/>
                  </a:cubicBezTo>
                  <a:cubicBezTo>
                    <a:pt x="19333" y="10800"/>
                    <a:pt x="19528" y="10889"/>
                    <a:pt x="19692" y="11067"/>
                  </a:cubicBezTo>
                  <a:cubicBezTo>
                    <a:pt x="19857" y="11245"/>
                    <a:pt x="19938" y="11456"/>
                    <a:pt x="19938" y="11700"/>
                  </a:cubicBezTo>
                  <a:cubicBezTo>
                    <a:pt x="19938" y="11944"/>
                    <a:pt x="19857" y="12155"/>
                    <a:pt x="19692" y="12333"/>
                  </a:cubicBezTo>
                  <a:cubicBezTo>
                    <a:pt x="19692" y="12333"/>
                    <a:pt x="19692" y="12333"/>
                    <a:pt x="19692" y="12333"/>
                  </a:cubicBezTo>
                  <a:close/>
                  <a:moveTo>
                    <a:pt x="16616" y="10800"/>
                  </a:moveTo>
                  <a:lnTo>
                    <a:pt x="4984" y="10800"/>
                  </a:lnTo>
                  <a:lnTo>
                    <a:pt x="4984" y="1800"/>
                  </a:lnTo>
                  <a:lnTo>
                    <a:pt x="13292" y="1800"/>
                  </a:lnTo>
                  <a:lnTo>
                    <a:pt x="13292" y="4050"/>
                  </a:lnTo>
                  <a:cubicBezTo>
                    <a:pt x="13292" y="4425"/>
                    <a:pt x="13414" y="4744"/>
                    <a:pt x="13655" y="5006"/>
                  </a:cubicBezTo>
                  <a:cubicBezTo>
                    <a:pt x="13898" y="5269"/>
                    <a:pt x="14192" y="5400"/>
                    <a:pt x="14538" y="5400"/>
                  </a:cubicBezTo>
                  <a:lnTo>
                    <a:pt x="16616" y="5400"/>
                  </a:lnTo>
                  <a:cubicBezTo>
                    <a:pt x="16616" y="5400"/>
                    <a:pt x="16616" y="10800"/>
                    <a:pt x="16616" y="10800"/>
                  </a:cubicBezTo>
                  <a:close/>
                  <a:moveTo>
                    <a:pt x="16616" y="19800"/>
                  </a:moveTo>
                  <a:lnTo>
                    <a:pt x="4984" y="19800"/>
                  </a:lnTo>
                  <a:lnTo>
                    <a:pt x="4984" y="16200"/>
                  </a:lnTo>
                  <a:lnTo>
                    <a:pt x="16616" y="16200"/>
                  </a:lnTo>
                  <a:cubicBezTo>
                    <a:pt x="16616" y="16200"/>
                    <a:pt x="16616" y="19800"/>
                    <a:pt x="16616" y="19800"/>
                  </a:cubicBezTo>
                  <a:close/>
                  <a:moveTo>
                    <a:pt x="20867" y="9795"/>
                  </a:moveTo>
                  <a:cubicBezTo>
                    <a:pt x="20378" y="9265"/>
                    <a:pt x="19791" y="9000"/>
                    <a:pt x="19107" y="9000"/>
                  </a:cubicBezTo>
                  <a:lnTo>
                    <a:pt x="18277" y="9000"/>
                  </a:lnTo>
                  <a:lnTo>
                    <a:pt x="18277" y="5400"/>
                  </a:lnTo>
                  <a:cubicBezTo>
                    <a:pt x="18277" y="5025"/>
                    <a:pt x="18190" y="4613"/>
                    <a:pt x="18018" y="4163"/>
                  </a:cubicBezTo>
                  <a:cubicBezTo>
                    <a:pt x="17844" y="3712"/>
                    <a:pt x="17637" y="3356"/>
                    <a:pt x="17394" y="3094"/>
                  </a:cubicBezTo>
                  <a:lnTo>
                    <a:pt x="15421" y="957"/>
                  </a:lnTo>
                  <a:cubicBezTo>
                    <a:pt x="15179" y="694"/>
                    <a:pt x="14850" y="469"/>
                    <a:pt x="14435" y="281"/>
                  </a:cubicBezTo>
                  <a:cubicBezTo>
                    <a:pt x="14020" y="94"/>
                    <a:pt x="13638" y="0"/>
                    <a:pt x="13292" y="0"/>
                  </a:cubicBezTo>
                  <a:lnTo>
                    <a:pt x="4569" y="0"/>
                  </a:lnTo>
                  <a:cubicBezTo>
                    <a:pt x="4223" y="0"/>
                    <a:pt x="3929" y="132"/>
                    <a:pt x="3687" y="394"/>
                  </a:cubicBezTo>
                  <a:cubicBezTo>
                    <a:pt x="3444" y="656"/>
                    <a:pt x="3323" y="975"/>
                    <a:pt x="3323" y="1350"/>
                  </a:cubicBezTo>
                  <a:lnTo>
                    <a:pt x="3323" y="9000"/>
                  </a:lnTo>
                  <a:lnTo>
                    <a:pt x="2493" y="9000"/>
                  </a:lnTo>
                  <a:cubicBezTo>
                    <a:pt x="1809" y="9000"/>
                    <a:pt x="1222" y="9265"/>
                    <a:pt x="734" y="9795"/>
                  </a:cubicBezTo>
                  <a:cubicBezTo>
                    <a:pt x="244" y="10324"/>
                    <a:pt x="0" y="10960"/>
                    <a:pt x="0" y="11700"/>
                  </a:cubicBezTo>
                  <a:lnTo>
                    <a:pt x="0" y="17550"/>
                  </a:lnTo>
                  <a:cubicBezTo>
                    <a:pt x="0" y="17673"/>
                    <a:pt x="41" y="17777"/>
                    <a:pt x="124" y="17866"/>
                  </a:cubicBezTo>
                  <a:cubicBezTo>
                    <a:pt x="205" y="17956"/>
                    <a:pt x="303" y="18000"/>
                    <a:pt x="415" y="18000"/>
                  </a:cubicBezTo>
                  <a:lnTo>
                    <a:pt x="3323" y="18000"/>
                  </a:lnTo>
                  <a:lnTo>
                    <a:pt x="3323" y="20250"/>
                  </a:lnTo>
                  <a:cubicBezTo>
                    <a:pt x="3323" y="20625"/>
                    <a:pt x="3444" y="20944"/>
                    <a:pt x="3687" y="21206"/>
                  </a:cubicBezTo>
                  <a:cubicBezTo>
                    <a:pt x="3929" y="21468"/>
                    <a:pt x="4223" y="21600"/>
                    <a:pt x="4569" y="21600"/>
                  </a:cubicBezTo>
                  <a:lnTo>
                    <a:pt x="17031" y="21600"/>
                  </a:lnTo>
                  <a:cubicBezTo>
                    <a:pt x="17377" y="21600"/>
                    <a:pt x="17671" y="21468"/>
                    <a:pt x="17913" y="21206"/>
                  </a:cubicBezTo>
                  <a:cubicBezTo>
                    <a:pt x="18156" y="20943"/>
                    <a:pt x="18277" y="20625"/>
                    <a:pt x="18277" y="20250"/>
                  </a:cubicBezTo>
                  <a:lnTo>
                    <a:pt x="18277" y="18000"/>
                  </a:lnTo>
                  <a:lnTo>
                    <a:pt x="21185" y="18000"/>
                  </a:lnTo>
                  <a:cubicBezTo>
                    <a:pt x="21297" y="18000"/>
                    <a:pt x="21395" y="17956"/>
                    <a:pt x="21476" y="17866"/>
                  </a:cubicBezTo>
                  <a:cubicBezTo>
                    <a:pt x="21559" y="17777"/>
                    <a:pt x="21600" y="17673"/>
                    <a:pt x="21600" y="17550"/>
                  </a:cubicBezTo>
                  <a:lnTo>
                    <a:pt x="21600" y="11700"/>
                  </a:lnTo>
                  <a:cubicBezTo>
                    <a:pt x="21600" y="10960"/>
                    <a:pt x="21356" y="10324"/>
                    <a:pt x="20867" y="9795"/>
                  </a:cubicBezTo>
                  <a:cubicBezTo>
                    <a:pt x="20867" y="9795"/>
                    <a:pt x="20867" y="9795"/>
                    <a:pt x="20867" y="9795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3572" tIns="53572" rIns="53572" bIns="53572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</p:grpSp>
      <p:grpSp>
        <p:nvGrpSpPr>
          <p:cNvPr id="50" name="Group 1356"/>
          <p:cNvGrpSpPr/>
          <p:nvPr/>
        </p:nvGrpSpPr>
        <p:grpSpPr>
          <a:xfrm>
            <a:off x="1878492" y="4287673"/>
            <a:ext cx="559901" cy="559901"/>
            <a:chOff x="0" y="0"/>
            <a:chExt cx="1243363" cy="1243363"/>
          </a:xfrm>
        </p:grpSpPr>
        <p:sp>
          <p:nvSpPr>
            <p:cNvPr id="51" name="Shape 1351"/>
            <p:cNvSpPr/>
            <p:nvPr/>
          </p:nvSpPr>
          <p:spPr>
            <a:xfrm>
              <a:off x="0" y="0"/>
              <a:ext cx="1243364" cy="1243364"/>
            </a:xfrm>
            <a:prstGeom prst="rect">
              <a:avLst/>
            </a:prstGeom>
            <a:solidFill>
              <a:srgbClr val="0A5E75"/>
            </a:solidFill>
            <a:ln w="12700" cap="flat">
              <a:noFill/>
              <a:miter lim="400000"/>
            </a:ln>
            <a:effectLst/>
          </p:spPr>
          <p:txBody>
            <a:bodyPr wrap="square" lIns="71430" tIns="71430" rIns="71430" bIns="7143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4500" dirty="0">
                <a:cs typeface="+mn-ea"/>
                <a:sym typeface="+mn-lt"/>
              </a:endParaRPr>
            </a:p>
          </p:txBody>
        </p:sp>
        <p:grpSp>
          <p:nvGrpSpPr>
            <p:cNvPr id="52" name="Group 1355"/>
            <p:cNvGrpSpPr/>
            <p:nvPr/>
          </p:nvGrpSpPr>
          <p:grpSpPr>
            <a:xfrm>
              <a:off x="356142" y="391541"/>
              <a:ext cx="533285" cy="457201"/>
              <a:chOff x="0" y="0"/>
              <a:chExt cx="533283" cy="457200"/>
            </a:xfrm>
          </p:grpSpPr>
          <p:sp>
            <p:nvSpPr>
              <p:cNvPr id="53" name="Shape 1352"/>
              <p:cNvSpPr/>
              <p:nvPr/>
            </p:nvSpPr>
            <p:spPr>
              <a:xfrm>
                <a:off x="0" y="76178"/>
                <a:ext cx="85718" cy="3810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949" y="1114"/>
                    </a:moveTo>
                    <a:cubicBezTo>
                      <a:pt x="1650" y="1857"/>
                      <a:pt x="0" y="2746"/>
                      <a:pt x="0" y="3780"/>
                    </a:cubicBezTo>
                    <a:lnTo>
                      <a:pt x="0" y="17820"/>
                    </a:lnTo>
                    <a:cubicBezTo>
                      <a:pt x="0" y="18855"/>
                      <a:pt x="1650" y="19744"/>
                      <a:pt x="4949" y="20487"/>
                    </a:cubicBezTo>
                    <a:cubicBezTo>
                      <a:pt x="8249" y="21229"/>
                      <a:pt x="12200" y="21600"/>
                      <a:pt x="16803" y="21600"/>
                    </a:cubicBezTo>
                    <a:lnTo>
                      <a:pt x="21600" y="21600"/>
                    </a:lnTo>
                    <a:lnTo>
                      <a:pt x="21600" y="0"/>
                    </a:lnTo>
                    <a:lnTo>
                      <a:pt x="16803" y="0"/>
                    </a:lnTo>
                    <a:cubicBezTo>
                      <a:pt x="12200" y="0"/>
                      <a:pt x="8249" y="372"/>
                      <a:pt x="4949" y="1114"/>
                    </a:cubicBezTo>
                    <a:cubicBezTo>
                      <a:pt x="4949" y="1114"/>
                      <a:pt x="4949" y="1114"/>
                      <a:pt x="4949" y="11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  <p:sp>
            <p:nvSpPr>
              <p:cNvPr id="54" name="Shape 1353"/>
              <p:cNvSpPr/>
              <p:nvPr/>
            </p:nvSpPr>
            <p:spPr>
              <a:xfrm>
                <a:off x="113393" y="0"/>
                <a:ext cx="304819" cy="457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200" y="3600"/>
                    </a:moveTo>
                    <a:lnTo>
                      <a:pt x="5400" y="3600"/>
                    </a:lnTo>
                    <a:lnTo>
                      <a:pt x="5400" y="1800"/>
                    </a:lnTo>
                    <a:lnTo>
                      <a:pt x="16200" y="1800"/>
                    </a:lnTo>
                    <a:cubicBezTo>
                      <a:pt x="16200" y="1800"/>
                      <a:pt x="16200" y="3600"/>
                      <a:pt x="16200" y="3600"/>
                    </a:cubicBezTo>
                    <a:close/>
                    <a:moveTo>
                      <a:pt x="18900" y="1350"/>
                    </a:moveTo>
                    <a:cubicBezTo>
                      <a:pt x="18900" y="975"/>
                      <a:pt x="18703" y="657"/>
                      <a:pt x="18308" y="394"/>
                    </a:cubicBezTo>
                    <a:cubicBezTo>
                      <a:pt x="17915" y="131"/>
                      <a:pt x="17437" y="0"/>
                      <a:pt x="16875" y="0"/>
                    </a:cubicBezTo>
                    <a:lnTo>
                      <a:pt x="4725" y="0"/>
                    </a:lnTo>
                    <a:cubicBezTo>
                      <a:pt x="4163" y="0"/>
                      <a:pt x="3685" y="131"/>
                      <a:pt x="3291" y="394"/>
                    </a:cubicBezTo>
                    <a:cubicBezTo>
                      <a:pt x="2897" y="656"/>
                      <a:pt x="2700" y="975"/>
                      <a:pt x="2700" y="1350"/>
                    </a:cubicBezTo>
                    <a:lnTo>
                      <a:pt x="2700" y="3600"/>
                    </a:lnTo>
                    <a:lnTo>
                      <a:pt x="0" y="3600"/>
                    </a:lnTo>
                    <a:lnTo>
                      <a:pt x="0" y="21600"/>
                    </a:lnTo>
                    <a:lnTo>
                      <a:pt x="21600" y="21600"/>
                    </a:lnTo>
                    <a:lnTo>
                      <a:pt x="21600" y="3600"/>
                    </a:lnTo>
                    <a:lnTo>
                      <a:pt x="18900" y="3600"/>
                    </a:lnTo>
                    <a:cubicBezTo>
                      <a:pt x="18900" y="3600"/>
                      <a:pt x="18900" y="1350"/>
                      <a:pt x="18900" y="135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  <p:sp>
            <p:nvSpPr>
              <p:cNvPr id="55" name="Shape 1354"/>
              <p:cNvSpPr/>
              <p:nvPr/>
            </p:nvSpPr>
            <p:spPr>
              <a:xfrm>
                <a:off x="447548" y="76178"/>
                <a:ext cx="85736" cy="3810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6652" y="1114"/>
                    </a:moveTo>
                    <a:cubicBezTo>
                      <a:pt x="13348" y="372"/>
                      <a:pt x="9402" y="0"/>
                      <a:pt x="4800" y="0"/>
                    </a:cubicBezTo>
                    <a:lnTo>
                      <a:pt x="0" y="0"/>
                    </a:lnTo>
                    <a:lnTo>
                      <a:pt x="0" y="21600"/>
                    </a:lnTo>
                    <a:lnTo>
                      <a:pt x="4800" y="21600"/>
                    </a:lnTo>
                    <a:cubicBezTo>
                      <a:pt x="9402" y="21600"/>
                      <a:pt x="13348" y="21229"/>
                      <a:pt x="16652" y="20487"/>
                    </a:cubicBezTo>
                    <a:cubicBezTo>
                      <a:pt x="19951" y="19744"/>
                      <a:pt x="21600" y="18855"/>
                      <a:pt x="21600" y="17820"/>
                    </a:cubicBezTo>
                    <a:lnTo>
                      <a:pt x="21600" y="3780"/>
                    </a:lnTo>
                    <a:cubicBezTo>
                      <a:pt x="21600" y="2746"/>
                      <a:pt x="19951" y="1857"/>
                      <a:pt x="16652" y="1114"/>
                    </a:cubicBezTo>
                    <a:cubicBezTo>
                      <a:pt x="16652" y="1114"/>
                      <a:pt x="16652" y="1114"/>
                      <a:pt x="16652" y="1114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3572" tIns="53572" rIns="53572" bIns="53572" numCol="1" anchor="ctr">
                <a:noAutofit/>
              </a:bodyPr>
              <a:lstStyle/>
              <a:p>
                <a:pPr lvl="0">
                  <a:lnSpc>
                    <a:spcPct val="120000"/>
                  </a:lnSpc>
                  <a:defRPr sz="320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  <a:sym typeface="Helvetica Light"/>
                  </a:defRPr>
                </a:pPr>
                <a:endParaRPr sz="4500" dirty="0">
                  <a:cs typeface="+mn-ea"/>
                  <a:sym typeface="+mn-lt"/>
                </a:endParaRPr>
              </a:p>
            </p:txBody>
          </p:sp>
        </p:grpSp>
      </p:grpSp>
      <p:sp>
        <p:nvSpPr>
          <p:cNvPr id="57" name="Text Placeholder 4"/>
          <p:cNvSpPr txBox="1"/>
          <p:nvPr/>
        </p:nvSpPr>
        <p:spPr>
          <a:xfrm>
            <a:off x="1536365" y="2840330"/>
            <a:ext cx="2274568" cy="33804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学习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I2C</a:t>
            </a:r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协议</a:t>
            </a:r>
            <a:r>
              <a:rPr lang="en-US" altLang="zh-CN" sz="2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 </a:t>
            </a:r>
            <a:endParaRPr lang="en-GB" altLang="zh-CN" sz="20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9" name="Text Placeholder 4"/>
          <p:cNvSpPr txBox="1"/>
          <p:nvPr/>
        </p:nvSpPr>
        <p:spPr>
          <a:xfrm>
            <a:off x="3772089" y="2847755"/>
            <a:ext cx="2384661" cy="33804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了解</a:t>
            </a:r>
            <a:r>
              <a:rPr lang="en-GB" altLang="zh-CN" sz="20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EEPROM</a:t>
            </a:r>
            <a:r>
              <a:rPr lang="en-GB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	</a:t>
            </a:r>
          </a:p>
        </p:txBody>
      </p:sp>
      <p:sp>
        <p:nvSpPr>
          <p:cNvPr id="63" name="Text Placeholder 4"/>
          <p:cNvSpPr txBox="1"/>
          <p:nvPr/>
        </p:nvSpPr>
        <p:spPr>
          <a:xfrm>
            <a:off x="8312916" y="2815112"/>
            <a:ext cx="2274568" cy="4056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US" altLang="zh-CN" sz="24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LCD1602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Text Placeholder 4"/>
          <p:cNvSpPr txBox="1"/>
          <p:nvPr/>
        </p:nvSpPr>
        <p:spPr>
          <a:xfrm>
            <a:off x="1712398" y="5146953"/>
            <a:ext cx="2274568" cy="3042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产品调试与改进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7" name="Text Placeholder 4"/>
          <p:cNvSpPr txBox="1"/>
          <p:nvPr/>
        </p:nvSpPr>
        <p:spPr>
          <a:xfrm>
            <a:off x="3653463" y="5146953"/>
            <a:ext cx="2384661" cy="3042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代码汇合编写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9" name="Text Placeholder 4"/>
          <p:cNvSpPr txBox="1"/>
          <p:nvPr/>
        </p:nvSpPr>
        <p:spPr>
          <a:xfrm>
            <a:off x="6042172" y="5015299"/>
            <a:ext cx="2274568" cy="6920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微信小程序开发</a:t>
            </a:r>
            <a:endParaRPr lang="en-US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与蓝牙运用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1" name="Text Placeholder 4"/>
          <p:cNvSpPr txBox="1"/>
          <p:nvPr/>
        </p:nvSpPr>
        <p:spPr>
          <a:xfrm>
            <a:off x="8205034" y="5015299"/>
            <a:ext cx="2274568" cy="6366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en-GB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I2C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与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lcd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联动存取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EEPROM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C090A4B0-B0D7-4CDF-8884-C741F4217153}"/>
              </a:ext>
            </a:extLst>
          </p:cNvPr>
          <p:cNvGrpSpPr/>
          <p:nvPr/>
        </p:nvGrpSpPr>
        <p:grpSpPr>
          <a:xfrm>
            <a:off x="3952874" y="528955"/>
            <a:ext cx="3997325" cy="369570"/>
            <a:chOff x="6292" y="188"/>
            <a:chExt cx="6295" cy="582"/>
          </a:xfrm>
        </p:grpSpPr>
        <p:sp>
          <p:nvSpPr>
            <p:cNvPr id="73" name="同心圆 11">
              <a:extLst>
                <a:ext uri="{FF2B5EF4-FFF2-40B4-BE49-F238E27FC236}">
                  <a16:creationId xmlns:a16="http://schemas.microsoft.com/office/drawing/2014/main" id="{CB757CC8-207C-4676-A9F9-95D6F483F37B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4" name="同心圆 12">
              <a:extLst>
                <a:ext uri="{FF2B5EF4-FFF2-40B4-BE49-F238E27FC236}">
                  <a16:creationId xmlns:a16="http://schemas.microsoft.com/office/drawing/2014/main" id="{9086A404-4617-42C6-AFB5-F91247B9B8B6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5" name="同心圆 13">
              <a:extLst>
                <a:ext uri="{FF2B5EF4-FFF2-40B4-BE49-F238E27FC236}">
                  <a16:creationId xmlns:a16="http://schemas.microsoft.com/office/drawing/2014/main" id="{8BA02D9B-7704-43A8-AAD9-6052A1B94037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6" name="同心圆 14">
              <a:extLst>
                <a:ext uri="{FF2B5EF4-FFF2-40B4-BE49-F238E27FC236}">
                  <a16:creationId xmlns:a16="http://schemas.microsoft.com/office/drawing/2014/main" id="{00346714-80D2-4D67-94B7-B72FE7E955E5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77" name="文本框 76">
              <a:extLst>
                <a:ext uri="{FF2B5EF4-FFF2-40B4-BE49-F238E27FC236}">
                  <a16:creationId xmlns:a16="http://schemas.microsoft.com/office/drawing/2014/main" id="{BD37B27A-5930-426D-BF48-0A1DB796A87F}"/>
                </a:ext>
              </a:extLst>
            </p:cNvPr>
            <p:cNvSpPr txBox="1"/>
            <p:nvPr/>
          </p:nvSpPr>
          <p:spPr>
            <a:xfrm>
              <a:off x="7634" y="188"/>
              <a:ext cx="3477" cy="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开发流程</a:t>
              </a:r>
              <a:endPara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78" name="Text Placeholder 4">
            <a:extLst>
              <a:ext uri="{FF2B5EF4-FFF2-40B4-BE49-F238E27FC236}">
                <a16:creationId xmlns:a16="http://schemas.microsoft.com/office/drawing/2014/main" id="{BD4B0BE3-891A-4E82-AC1C-00FEB577837F}"/>
              </a:ext>
            </a:extLst>
          </p:cNvPr>
          <p:cNvSpPr txBox="1"/>
          <p:nvPr/>
        </p:nvSpPr>
        <p:spPr>
          <a:xfrm>
            <a:off x="6096000" y="2663327"/>
            <a:ext cx="2384661" cy="69204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模拟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I2C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存取</a:t>
            </a:r>
            <a:endParaRPr lang="en-US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cs typeface="+mn-ea"/>
                <a:sym typeface="+mn-lt"/>
              </a:rPr>
              <a:t>EEPROM</a:t>
            </a:r>
            <a:endParaRPr lang="en-GB" altLang="zh-CN" sz="1800" dirty="0">
              <a:solidFill>
                <a:schemeClr val="bg1">
                  <a:lumMod val="6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同心圆 34"/>
          <p:cNvSpPr/>
          <p:nvPr/>
        </p:nvSpPr>
        <p:spPr>
          <a:xfrm>
            <a:off x="5908675" y="1731010"/>
            <a:ext cx="375920" cy="38227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同心圆 35"/>
          <p:cNvSpPr/>
          <p:nvPr/>
        </p:nvSpPr>
        <p:spPr>
          <a:xfrm>
            <a:off x="649033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7" name="同心圆 36"/>
          <p:cNvSpPr/>
          <p:nvPr/>
        </p:nvSpPr>
        <p:spPr>
          <a:xfrm>
            <a:off x="541972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91990" y="3806508"/>
            <a:ext cx="32470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项目分析</a:t>
            </a:r>
          </a:p>
        </p:txBody>
      </p:sp>
      <p:sp>
        <p:nvSpPr>
          <p:cNvPr id="40" name="矩形 39"/>
          <p:cNvSpPr/>
          <p:nvPr/>
        </p:nvSpPr>
        <p:spPr>
          <a:xfrm>
            <a:off x="4949825" y="2626360"/>
            <a:ext cx="2292350" cy="7289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PART.3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13479" y="6235389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0844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013479" y="6235389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7BDAAE4-FE19-4FDD-BBC2-FEBFDB928D7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495637" y="757382"/>
            <a:ext cx="3573053" cy="2336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94CA205-67F1-41D1-9486-94406A13CD4C}"/>
              </a:ext>
            </a:extLst>
          </p:cNvPr>
          <p:cNvSpPr txBox="1"/>
          <p:nvPr/>
        </p:nvSpPr>
        <p:spPr>
          <a:xfrm>
            <a:off x="1080655" y="757382"/>
            <a:ext cx="769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IIC:</a:t>
            </a:r>
            <a:endParaRPr lang="zh-CN" altLang="en-US" sz="2800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DB8A499-5619-4D0A-BDA1-F81E1E978154}"/>
              </a:ext>
            </a:extLst>
          </p:cNvPr>
          <p:cNvSpPr txBox="1"/>
          <p:nvPr/>
        </p:nvSpPr>
        <p:spPr>
          <a:xfrm>
            <a:off x="1949420" y="3142687"/>
            <a:ext cx="9504218" cy="32643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//IIC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起始信号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先拉高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，再拉高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，空闲状态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拉低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1800" kern="0" dirty="0">
                <a:solidFill>
                  <a:srgbClr val="0077AA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kern="0" dirty="0" err="1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IIC_Start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kern="0" dirty="0">
                <a:solidFill>
                  <a:srgbClr val="0077AA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){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		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启动信号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SDA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				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确保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线为高电平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</a:t>
            </a:r>
            <a:r>
              <a:rPr lang="en-US" altLang="zh-CN" sz="1800" kern="0" dirty="0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Delay_5us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		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//4.7us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延时函数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SCL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				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确保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高电平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</a:t>
            </a:r>
            <a:r>
              <a:rPr lang="en-US" altLang="zh-CN" sz="1800" kern="0" dirty="0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Delay_5us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//4.7us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延时函数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SDA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0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				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为高时拉低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线，即为起始信号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</a:t>
            </a:r>
            <a:r>
              <a:rPr lang="en-US" altLang="zh-CN" sz="1800" kern="0" dirty="0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Delay_5us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//4.7us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延时函数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266700" algn="l"/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55047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0013479" y="6235389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94CA205-67F1-41D1-9486-94406A13CD4C}"/>
              </a:ext>
            </a:extLst>
          </p:cNvPr>
          <p:cNvSpPr txBox="1"/>
          <p:nvPr/>
        </p:nvSpPr>
        <p:spPr>
          <a:xfrm>
            <a:off x="1080655" y="757382"/>
            <a:ext cx="7697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IIC:</a:t>
            </a:r>
            <a:endParaRPr lang="zh-CN" altLang="en-US" sz="2800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335AB04-AE2B-4A55-B3B9-6724AC8E0613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7656946" y="757382"/>
            <a:ext cx="3666836" cy="2410008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D6B4503E-B9DF-4A49-9595-E081170A7192}"/>
              </a:ext>
            </a:extLst>
          </p:cNvPr>
          <p:cNvSpPr txBox="1"/>
          <p:nvPr/>
        </p:nvSpPr>
        <p:spPr>
          <a:xfrm>
            <a:off x="1967346" y="1483142"/>
            <a:ext cx="60960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//IIC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停止信号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先拉低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，再拉低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拉高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拉高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SDA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停止接收数据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77AA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en-US" altLang="zh-CN" sz="1800" kern="0" dirty="0" err="1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IIC_Stop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</a:t>
            </a:r>
            <a:r>
              <a:rPr lang="en-US" altLang="zh-CN" sz="1800" kern="0" dirty="0">
                <a:solidFill>
                  <a:srgbClr val="0077AA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void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){	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停止信号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IIC_SDA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0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		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//STOP: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当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高时，数据由低变高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IIC_SCL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0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	         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</a:t>
            </a:r>
            <a:r>
              <a:rPr lang="en-US" altLang="zh-CN" sz="1800" kern="0" dirty="0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Delay_5us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//4.7us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延时函数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IIC_SCL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	        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确保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SCL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高电平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IIC_SDA</a:t>
            </a:r>
            <a:r>
              <a:rPr lang="en-US" altLang="zh-CN" sz="1800" kern="0" dirty="0">
                <a:solidFill>
                  <a:srgbClr val="A67F5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=</a:t>
            </a:r>
            <a:r>
              <a:rPr lang="en-US" altLang="zh-CN" sz="1800" kern="0" dirty="0">
                <a:solidFill>
                  <a:srgbClr val="986801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		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发送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I2C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总线结束信号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	</a:t>
            </a:r>
            <a:r>
              <a:rPr lang="en-US" altLang="zh-CN" sz="1800" kern="0" dirty="0">
                <a:solidFill>
                  <a:srgbClr val="DD4A68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Delay_5us</a:t>
            </a:r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();</a:t>
            </a:r>
            <a:r>
              <a:rPr lang="en-US" altLang="zh-CN" sz="1800" kern="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        </a:t>
            </a:r>
            <a:r>
              <a:rPr lang="en-US" altLang="zh-CN" sz="1800" kern="0" dirty="0">
                <a:solidFill>
                  <a:srgbClr val="70809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//4.7us</a:t>
            </a:r>
            <a:r>
              <a:rPr lang="zh-CN" altLang="zh-CN" sz="1800" kern="0" dirty="0">
                <a:solidFill>
                  <a:srgbClr val="70809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延时函数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571500" indent="266700" algn="l"/>
            <a:r>
              <a:rPr lang="en-US" altLang="zh-CN" sz="1800" kern="0" dirty="0">
                <a:solidFill>
                  <a:srgbClr val="999999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  <a:cs typeface="宋体" panose="02010600030101010101" pitchFamily="2" charset="-122"/>
              </a:rPr>
              <a:t>}</a:t>
            </a:r>
            <a:endParaRPr lang="zh-CN" altLang="zh-CN" sz="1800" kern="100" dirty="0">
              <a:effectLst/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863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43"/>
          <p:cNvSpPr txBox="1"/>
          <p:nvPr/>
        </p:nvSpPr>
        <p:spPr>
          <a:xfrm>
            <a:off x="2299864" y="4287916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代码展示</a:t>
              </a: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DD8FCE15-4B51-4738-B544-01A3A08BF5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802" y="925316"/>
            <a:ext cx="6131551" cy="454818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9149285-3236-47B1-9CE6-91040E1B356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854" y="925316"/>
            <a:ext cx="2942689" cy="512521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4863D72-268D-497E-A41F-4CFD4F4010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542" y="790575"/>
            <a:ext cx="2664095" cy="5259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AA61E10-2746-4948-8935-B8A4C4199B1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64"/>
          <a:stretch/>
        </p:blipFill>
        <p:spPr>
          <a:xfrm>
            <a:off x="1100280" y="1281130"/>
            <a:ext cx="2948123" cy="2916168"/>
          </a:xfrm>
          <a:prstGeom prst="rect">
            <a:avLst/>
          </a:prstGeom>
        </p:spPr>
      </p:pic>
      <p:sp>
        <p:nvSpPr>
          <p:cNvPr id="47" name="TextBox 43"/>
          <p:cNvSpPr txBox="1"/>
          <p:nvPr/>
        </p:nvSpPr>
        <p:spPr>
          <a:xfrm>
            <a:off x="2299864" y="4287916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sp>
        <p:nvSpPr>
          <p:cNvPr id="48" name="TextBox 45"/>
          <p:cNvSpPr txBox="1"/>
          <p:nvPr/>
        </p:nvSpPr>
        <p:spPr>
          <a:xfrm>
            <a:off x="7849234" y="2062595"/>
            <a:ext cx="2248812" cy="41973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TITLE HERE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100" b="1" dirty="0">
                <a:solidFill>
                  <a:schemeClr val="bg1"/>
                </a:solidFill>
                <a:cs typeface="+mn-ea"/>
                <a:sym typeface="+mn-lt"/>
              </a:rPr>
              <a:t>20/06/20</a:t>
            </a:r>
            <a:r>
              <a:rPr lang="en-US" sz="1100" b="1" dirty="0">
                <a:solidFill>
                  <a:schemeClr val="bg1"/>
                </a:solidFill>
                <a:cs typeface="+mn-ea"/>
                <a:sym typeface="+mn-lt"/>
              </a:rPr>
              <a:t>XXX</a:t>
            </a:r>
          </a:p>
        </p:txBody>
      </p: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810A8695-A69D-46AB-8756-5D8FCBD9A7DC}"/>
              </a:ext>
            </a:extLst>
          </p:cNvPr>
          <p:cNvGrpSpPr/>
          <p:nvPr/>
        </p:nvGrpSpPr>
        <p:grpSpPr>
          <a:xfrm>
            <a:off x="3933824" y="557016"/>
            <a:ext cx="3997325" cy="368300"/>
            <a:chOff x="6292" y="188"/>
            <a:chExt cx="6295" cy="580"/>
          </a:xfrm>
        </p:grpSpPr>
        <p:sp>
          <p:nvSpPr>
            <p:cNvPr id="55" name="同心圆 11">
              <a:extLst>
                <a:ext uri="{FF2B5EF4-FFF2-40B4-BE49-F238E27FC236}">
                  <a16:creationId xmlns:a16="http://schemas.microsoft.com/office/drawing/2014/main" id="{5D37CD9A-13A9-4E38-8B5F-E3BB863FCB9D}"/>
                </a:ext>
              </a:extLst>
            </p:cNvPr>
            <p:cNvSpPr/>
            <p:nvPr/>
          </p:nvSpPr>
          <p:spPr>
            <a:xfrm>
              <a:off x="6292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6" name="同心圆 12">
              <a:extLst>
                <a:ext uri="{FF2B5EF4-FFF2-40B4-BE49-F238E27FC236}">
                  <a16:creationId xmlns:a16="http://schemas.microsoft.com/office/drawing/2014/main" id="{ED5796CA-A71C-4D27-B9A1-16FEAFE4AE4A}"/>
                </a:ext>
              </a:extLst>
            </p:cNvPr>
            <p:cNvSpPr/>
            <p:nvPr/>
          </p:nvSpPr>
          <p:spPr>
            <a:xfrm>
              <a:off x="6906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7" name="同心圆 13">
              <a:extLst>
                <a:ext uri="{FF2B5EF4-FFF2-40B4-BE49-F238E27FC236}">
                  <a16:creationId xmlns:a16="http://schemas.microsoft.com/office/drawing/2014/main" id="{CA8BB070-911C-4799-B327-1F283AAD9168}"/>
                </a:ext>
              </a:extLst>
            </p:cNvPr>
            <p:cNvSpPr/>
            <p:nvPr/>
          </p:nvSpPr>
          <p:spPr>
            <a:xfrm>
              <a:off x="11658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8" name="同心圆 14">
              <a:extLst>
                <a:ext uri="{FF2B5EF4-FFF2-40B4-BE49-F238E27FC236}">
                  <a16:creationId xmlns:a16="http://schemas.microsoft.com/office/drawing/2014/main" id="{F0CA5E5D-48E1-4133-ABB5-5243BADCC990}"/>
                </a:ext>
              </a:extLst>
            </p:cNvPr>
            <p:cNvSpPr/>
            <p:nvPr/>
          </p:nvSpPr>
          <p:spPr>
            <a:xfrm>
              <a:off x="12269" y="319"/>
              <a:ext cx="318" cy="318"/>
            </a:xfrm>
            <a:prstGeom prst="donut">
              <a:avLst/>
            </a:prstGeom>
            <a:solidFill>
              <a:srgbClr val="0A5E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C45A9ED9-21A6-4DE1-9239-583A80FFA579}"/>
                </a:ext>
              </a:extLst>
            </p:cNvPr>
            <p:cNvSpPr txBox="1"/>
            <p:nvPr/>
          </p:nvSpPr>
          <p:spPr>
            <a:xfrm>
              <a:off x="7634" y="188"/>
              <a:ext cx="34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产品功能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1DA1B5A-38D7-453F-AE81-928A06E94E43}"/>
              </a:ext>
            </a:extLst>
          </p:cNvPr>
          <p:cNvSpPr txBox="1"/>
          <p:nvPr/>
        </p:nvSpPr>
        <p:spPr>
          <a:xfrm>
            <a:off x="1100280" y="1099292"/>
            <a:ext cx="4288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计步，手机定位，蓝牙数据传输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167CCCA-CC9C-4CC0-B366-B181173A3E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3640" y="964714"/>
            <a:ext cx="2476271" cy="536525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04BEAE8-CA6D-4A84-AC66-20618A6AF85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4021" y="986650"/>
            <a:ext cx="2466147" cy="534331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FEE6B19D-6F7E-444A-A43D-53A810AB483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27" t="15110" r="4546" b="13257"/>
          <a:stretch/>
        </p:blipFill>
        <p:spPr>
          <a:xfrm>
            <a:off x="924519" y="4197298"/>
            <a:ext cx="4464110" cy="213267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DA06227-6ED1-4BC6-AF9F-FCC59C3B53A8}"/>
              </a:ext>
            </a:extLst>
          </p:cNvPr>
          <p:cNvSpPr txBox="1"/>
          <p:nvPr/>
        </p:nvSpPr>
        <p:spPr>
          <a:xfrm>
            <a:off x="6207600" y="2143554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蓝牙搜索界面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FCC90DF-DB0E-48E2-BCEC-F7B7A50328F2}"/>
              </a:ext>
            </a:extLst>
          </p:cNvPr>
          <p:cNvSpPr txBox="1"/>
          <p:nvPr/>
        </p:nvSpPr>
        <p:spPr>
          <a:xfrm>
            <a:off x="8956921" y="5693231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数据接收可视化界面</a:t>
            </a:r>
          </a:p>
        </p:txBody>
      </p:sp>
    </p:spTree>
    <p:extLst>
      <p:ext uri="{BB962C8B-B14F-4D97-AF65-F5344CB8AC3E}">
        <p14:creationId xmlns:p14="http://schemas.microsoft.com/office/powerpoint/2010/main" val="3789212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4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同心圆 34"/>
          <p:cNvSpPr/>
          <p:nvPr/>
        </p:nvSpPr>
        <p:spPr>
          <a:xfrm>
            <a:off x="5908675" y="1731010"/>
            <a:ext cx="375920" cy="38227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6" name="同心圆 35"/>
          <p:cNvSpPr/>
          <p:nvPr/>
        </p:nvSpPr>
        <p:spPr>
          <a:xfrm>
            <a:off x="649033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7" name="同心圆 36"/>
          <p:cNvSpPr/>
          <p:nvPr/>
        </p:nvSpPr>
        <p:spPr>
          <a:xfrm>
            <a:off x="5419725" y="1793240"/>
            <a:ext cx="273050" cy="273050"/>
          </a:xfrm>
          <a:prstGeom prst="donut">
            <a:avLst/>
          </a:prstGeom>
          <a:solidFill>
            <a:srgbClr val="0A5E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4493260" y="3801745"/>
            <a:ext cx="32791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成果展示</a:t>
            </a:r>
          </a:p>
        </p:txBody>
      </p:sp>
      <p:sp>
        <p:nvSpPr>
          <p:cNvPr id="40" name="矩形 39"/>
          <p:cNvSpPr/>
          <p:nvPr/>
        </p:nvSpPr>
        <p:spPr>
          <a:xfrm>
            <a:off x="4949825" y="2626360"/>
            <a:ext cx="2292350" cy="72898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PART.4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13479" y="6235389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631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清新绿色欧美风简约活动策划方案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2018455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BEAUTIFY_FLAG" val="#wm#"/>
  <p:tag name="KSO_WM_TAG_VERSION" val="1.0"/>
  <p:tag name="KSO_WM_TEMPLATE_INDEX" val="20184553"/>
  <p:tag name="KSO_WM_TEMPLATE_CATEGORY" val="custom"/>
  <p:tag name="KSO_WM_TEMPLATE_THUMBS_INDEX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SUBTYPE" val="pureTxt"/>
  <p:tag name="KSO_WM_TEMPLATE_TOPIC_DEFAULT" val="1"/>
  <p:tag name="KSO_WM_TEMPLATE_JOB_ID" val="2"/>
  <p:tag name="KSO_WM_TEMPLATE_SCENE_ID" val="1"/>
  <p:tag name="KSO_WM_TEMPLATE_OUTLINE_ID" val="15"/>
  <p:tag name="KSO_WM_TEMPLATE_TOPIC_ID" val="2869567"/>
  <p:tag name="KSO_WM_SLIDE_SIZE" val="828*343"/>
  <p:tag name="KSO_WM_SLIDE_POSITION" val="66*144"/>
  <p:tag name="KSO_WM_BEAUTIFY_FLAG" val="#wm#"/>
  <p:tag name="KSO_WM_SLIDE_TYPE" val="title"/>
  <p:tag name="KSO_WM_SLIDE_LAYOUT_CNT" val="1_1"/>
  <p:tag name="KSO_WM_SLIDE_LAYOUT" val="a_b"/>
  <p:tag name="KSO_WM_SLIDE_ITEM_CNT" val="2"/>
  <p:tag name="KSO_WM_SLIDE_INDEX" val="1"/>
  <p:tag name="KSO_WM_SLIDE_ID" val="custom20184553_1"/>
  <p:tag name="KSO_WM_TAG_VERSION" val="1.0"/>
  <p:tag name="KSO_WM_TEMPLATE_INDEX" val="20184553"/>
  <p:tag name="KSO_WM_TEMPLATE_CATEGORY" val="custom"/>
  <p:tag name="KSO_WM_TEMPLATE_THUMBS_INDEX" val="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6E4E4"/>
      </a:lt2>
      <a:accent1>
        <a:srgbClr val="8EC5BA"/>
      </a:accent1>
      <a:accent2>
        <a:srgbClr val="A0CDC1"/>
      </a:accent2>
      <a:accent3>
        <a:srgbClr val="8EB603"/>
      </a:accent3>
      <a:accent4>
        <a:srgbClr val="113E15"/>
      </a:accent4>
      <a:accent5>
        <a:srgbClr val="4472C4"/>
      </a:accent5>
      <a:accent6>
        <a:srgbClr val="6EAC46"/>
      </a:accent6>
      <a:hlink>
        <a:srgbClr val="0563C1"/>
      </a:hlink>
      <a:folHlink>
        <a:srgbClr val="954D72"/>
      </a:folHlink>
    </a:clrScheme>
    <a:fontScheme name="ihg05n0e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8EC5BA"/>
    </a:accent1>
    <a:accent2>
      <a:srgbClr val="A0CDC1"/>
    </a:accent2>
    <a:accent3>
      <a:srgbClr val="8EB603"/>
    </a:accent3>
    <a:accent4>
      <a:srgbClr val="113E15"/>
    </a:accent4>
    <a:accent5>
      <a:srgbClr val="4472C4"/>
    </a:accent5>
    <a:accent6>
      <a:srgbClr val="6EAC46"/>
    </a:accent6>
    <a:hlink>
      <a:srgbClr val="0563C1"/>
    </a:hlink>
    <a:folHlink>
      <a:srgbClr val="954D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8EC5BA"/>
    </a:accent1>
    <a:accent2>
      <a:srgbClr val="A0CDC1"/>
    </a:accent2>
    <a:accent3>
      <a:srgbClr val="8EB603"/>
    </a:accent3>
    <a:accent4>
      <a:srgbClr val="113E15"/>
    </a:accent4>
    <a:accent5>
      <a:srgbClr val="4472C4"/>
    </a:accent5>
    <a:accent6>
      <a:srgbClr val="6EAC46"/>
    </a:accent6>
    <a:hlink>
      <a:srgbClr val="0563C1"/>
    </a:hlink>
    <a:folHlink>
      <a:srgbClr val="954D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8EC5BA"/>
    </a:accent1>
    <a:accent2>
      <a:srgbClr val="A0CDC1"/>
    </a:accent2>
    <a:accent3>
      <a:srgbClr val="8EB603"/>
    </a:accent3>
    <a:accent4>
      <a:srgbClr val="113E15"/>
    </a:accent4>
    <a:accent5>
      <a:srgbClr val="4472C4"/>
    </a:accent5>
    <a:accent6>
      <a:srgbClr val="6EAC46"/>
    </a:accent6>
    <a:hlink>
      <a:srgbClr val="0563C1"/>
    </a:hlink>
    <a:folHlink>
      <a:srgbClr val="954D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6E4E4"/>
    </a:lt2>
    <a:accent1>
      <a:srgbClr val="8EC5BA"/>
    </a:accent1>
    <a:accent2>
      <a:srgbClr val="A0CDC1"/>
    </a:accent2>
    <a:accent3>
      <a:srgbClr val="8EB603"/>
    </a:accent3>
    <a:accent4>
      <a:srgbClr val="113E15"/>
    </a:accent4>
    <a:accent5>
      <a:srgbClr val="4472C4"/>
    </a:accent5>
    <a:accent6>
      <a:srgbClr val="6EAC46"/>
    </a:accent6>
    <a:hlink>
      <a:srgbClr val="0563C1"/>
    </a:hlink>
    <a:folHlink>
      <a:srgbClr val="954D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630</Words>
  <Application>Microsoft Office PowerPoint</Application>
  <PresentationFormat>宽屏</PresentationFormat>
  <Paragraphs>125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包图简圆体</vt:lpstr>
      <vt:lpstr>宋体</vt:lpstr>
      <vt:lpstr>微软雅黑</vt:lpstr>
      <vt:lpstr>Arial</vt:lpstr>
      <vt:lpstr>Calibri</vt:lpstr>
      <vt:lpstr>Consolas</vt:lpstr>
      <vt:lpstr>Times New Roman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清新绿色欧美风ppt模板</dc:title>
  <dc:creator/>
  <cp:keywords>www.1ppt.com</cp:keywords>
  <dc:description>www.1ppt.com</dc:description>
  <cp:lastModifiedBy/>
  <cp:revision>7</cp:revision>
  <dcterms:created xsi:type="dcterms:W3CDTF">2018-03-01T02:03:00Z</dcterms:created>
  <dcterms:modified xsi:type="dcterms:W3CDTF">2022-05-26T02:29:10Z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2052-10.1.0.7346</vt:lpwstr>
  </property>
</Properties>
</file>

<file path=docProps/thumbnail.jpeg>
</file>